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21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" descr="Image"/>
          <p:cNvPicPr>
            <a:picLocks noChangeAspect="1"/>
          </p:cNvPicPr>
          <p:nvPr/>
        </p:nvPicPr>
        <p:blipFill>
          <a:blip r:embed="rId2">
            <a:alphaModFix amt="1748"/>
          </a:blip>
          <a:stretch>
            <a:fillRect/>
          </a:stretch>
        </p:blipFill>
        <p:spPr>
          <a:xfrm>
            <a:off x="-4493335" y="1863397"/>
            <a:ext cx="13914276" cy="115498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84" y="385133"/>
            <a:ext cx="986571" cy="818923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81472" y="12934354"/>
            <a:ext cx="421997" cy="434976"/>
          </a:xfrm>
          <a:prstGeom prst="rect">
            <a:avLst/>
          </a:prstGeom>
        </p:spPr>
        <p:txBody>
          <a:bodyPr lIns="71437" tIns="71437" rIns="71437" bIns="71437"/>
          <a:lstStyle>
            <a:lvl1pPr defTabSz="821531">
              <a:defRPr sz="1700"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0" name="PRESENTATION TITLE COPY GOES ON HERE"/>
          <p:cNvSpPr txBox="1">
            <a:spLocks noGrp="1"/>
          </p:cNvSpPr>
          <p:nvPr>
            <p:ph type="body" sz="quarter" idx="21"/>
          </p:nvPr>
        </p:nvSpPr>
        <p:spPr>
          <a:xfrm>
            <a:off x="18700839" y="589807"/>
            <a:ext cx="5168723" cy="409576"/>
          </a:xfrm>
          <a:prstGeom prst="rect">
            <a:avLst/>
          </a:prstGeom>
        </p:spPr>
        <p:txBody>
          <a:bodyPr wrap="none" lIns="71437" tIns="71437" rIns="71437" bIns="71437">
            <a:spAutoFit/>
          </a:bodyPr>
          <a:lstStyle>
            <a:lvl1pPr marL="0" indent="0" algn="r" defTabSz="457200">
              <a:lnSpc>
                <a:spcPct val="90000"/>
              </a:lnSpc>
              <a:spcBef>
                <a:spcPts val="3200"/>
              </a:spcBef>
              <a:buSzTx/>
              <a:buNone/>
              <a:defRPr sz="160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PRESENTATION TITLE COPY GOES ON HERE</a:t>
            </a:r>
          </a:p>
        </p:txBody>
      </p:sp>
      <p:sp>
        <p:nvSpPr>
          <p:cNvPr id="121" name="Title Text"/>
          <p:cNvSpPr txBox="1">
            <a:spLocks noGrp="1"/>
          </p:cNvSpPr>
          <p:nvPr>
            <p:ph type="body" sz="quarter" idx="22"/>
          </p:nvPr>
        </p:nvSpPr>
        <p:spPr>
          <a:xfrm>
            <a:off x="1782541" y="342653"/>
            <a:ext cx="16770351" cy="929284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3700" cap="all" spc="481">
                <a:solidFill>
                  <a:srgbClr val="53585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21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21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22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23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alphaModFix amt="1748"/>
          </a:blip>
          <a:stretch>
            <a:fillRect/>
          </a:stretch>
        </p:blipFill>
        <p:spPr>
          <a:xfrm>
            <a:off x="-4493335" y="1863397"/>
            <a:ext cx="13914276" cy="115498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84" y="385133"/>
            <a:ext cx="986571" cy="818923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48077" y="12934354"/>
            <a:ext cx="288786" cy="4349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33" name="Rectangle"/>
          <p:cNvSpPr/>
          <p:nvPr/>
        </p:nvSpPr>
        <p:spPr>
          <a:xfrm>
            <a:off x="12884150" y="4110401"/>
            <a:ext cx="9266883" cy="5736680"/>
          </a:xfrm>
          <a:prstGeom prst="rect">
            <a:avLst/>
          </a:prstGeom>
          <a:blipFill>
            <a:blip r:embed="rId4"/>
          </a:blip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grpSp>
        <p:nvGrpSpPr>
          <p:cNvPr id="136" name="Group"/>
          <p:cNvGrpSpPr/>
          <p:nvPr/>
        </p:nvGrpSpPr>
        <p:grpSpPr>
          <a:xfrm>
            <a:off x="8534400" y="2504136"/>
            <a:ext cx="13577491" cy="1526779"/>
            <a:chOff x="0" y="-109934"/>
            <a:chExt cx="13577490" cy="1526778"/>
          </a:xfrm>
        </p:grpSpPr>
        <p:sp>
          <p:nvSpPr>
            <p:cNvPr id="134" name="The top tasks I perform in this topic area:…"/>
            <p:cNvSpPr/>
            <p:nvPr/>
          </p:nvSpPr>
          <p:spPr>
            <a:xfrm>
              <a:off x="0" y="-109935"/>
              <a:ext cx="13577491" cy="152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2" y="0"/>
                  </a:moveTo>
                  <a:lnTo>
                    <a:pt x="838" y="1555"/>
                  </a:lnTo>
                  <a:lnTo>
                    <a:pt x="102" y="1555"/>
                  </a:lnTo>
                  <a:cubicBezTo>
                    <a:pt x="45" y="1555"/>
                    <a:pt x="0" y="1959"/>
                    <a:pt x="0" y="2459"/>
                  </a:cubicBezTo>
                  <a:lnTo>
                    <a:pt x="0" y="20696"/>
                  </a:lnTo>
                  <a:cubicBezTo>
                    <a:pt x="0" y="21196"/>
                    <a:pt x="45" y="21600"/>
                    <a:pt x="102" y="21600"/>
                  </a:cubicBezTo>
                  <a:lnTo>
                    <a:pt x="21498" y="21600"/>
                  </a:lnTo>
                  <a:cubicBezTo>
                    <a:pt x="21554" y="21600"/>
                    <a:pt x="21600" y="21196"/>
                    <a:pt x="21600" y="20696"/>
                  </a:cubicBezTo>
                  <a:lnTo>
                    <a:pt x="21600" y="2459"/>
                  </a:lnTo>
                  <a:cubicBezTo>
                    <a:pt x="21600" y="1959"/>
                    <a:pt x="21554" y="1555"/>
                    <a:pt x="21498" y="1555"/>
                  </a:cubicBezTo>
                  <a:lnTo>
                    <a:pt x="1246" y="1555"/>
                  </a:lnTo>
                  <a:lnTo>
                    <a:pt x="1042" y="0"/>
                  </a:ln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3200"/>
                </a:spcBef>
                <a:defRPr sz="160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The top tasks I perform in this topic area: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1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2</a:t>
              </a:r>
            </a:p>
          </p:txBody>
        </p:sp>
        <p:sp>
          <p:nvSpPr>
            <p:cNvPr id="135" name="Top info Sec Tasks:…"/>
            <p:cNvSpPr/>
            <p:nvPr/>
          </p:nvSpPr>
          <p:spPr>
            <a:xfrm>
              <a:off x="6425382" y="34533"/>
              <a:ext cx="6206237" cy="136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27"/>
                  </a:moveTo>
                  <a:lnTo>
                    <a:pt x="0" y="1273"/>
                  </a:lnTo>
                  <a:cubicBezTo>
                    <a:pt x="0" y="570"/>
                    <a:pt x="125" y="0"/>
                    <a:pt x="280" y="0"/>
                  </a:cubicBezTo>
                  <a:lnTo>
                    <a:pt x="21320" y="0"/>
                  </a:lnTo>
                  <a:cubicBezTo>
                    <a:pt x="21475" y="0"/>
                    <a:pt x="21600" y="570"/>
                    <a:pt x="21600" y="1273"/>
                  </a:cubicBezTo>
                  <a:lnTo>
                    <a:pt x="21600" y="20327"/>
                  </a:lnTo>
                  <a:cubicBezTo>
                    <a:pt x="21600" y="21030"/>
                    <a:pt x="21475" y="21600"/>
                    <a:pt x="21320" y="21600"/>
                  </a:cubicBezTo>
                  <a:lnTo>
                    <a:pt x="280" y="21600"/>
                  </a:lnTo>
                  <a:cubicBezTo>
                    <a:pt x="125" y="21600"/>
                    <a:pt x="0" y="21030"/>
                    <a:pt x="0" y="20327"/>
                  </a:cubicBez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500"/>
                </a:spcBef>
                <a:defRPr sz="1600" spc="128">
                  <a:solidFill>
                    <a:srgbClr val="565757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Top info Sec Tasks: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3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4</a:t>
              </a:r>
            </a:p>
          </p:txBody>
        </p:sp>
      </p:grpSp>
      <p:sp>
        <p:nvSpPr>
          <p:cNvPr id="137" name="My Organization…"/>
          <p:cNvSpPr/>
          <p:nvPr/>
        </p:nvSpPr>
        <p:spPr>
          <a:xfrm>
            <a:off x="17130183" y="508000"/>
            <a:ext cx="4952108" cy="1776512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32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My Organization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Details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Department</a:t>
            </a:r>
          </a:p>
        </p:txBody>
      </p:sp>
      <p:sp>
        <p:nvSpPr>
          <p:cNvPr id="138" name="The Technology I Use…"/>
          <p:cNvSpPr/>
          <p:nvPr/>
        </p:nvSpPr>
        <p:spPr>
          <a:xfrm>
            <a:off x="8439150" y="4224701"/>
            <a:ext cx="4188024" cy="2607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The Technology I Use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dirty="0"/>
              <a:t>Tech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dirty="0"/>
              <a:t>Tech</a:t>
            </a:r>
            <a:r>
              <a:rPr lang="en-US" dirty="0"/>
              <a:t> 2</a:t>
            </a:r>
            <a:endParaRPr dirty="0"/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</a:t>
            </a:r>
            <a:r>
              <a:rPr lang="en-US"/>
              <a:t>ech 3</a:t>
            </a:r>
            <a:endParaRPr dirty="0"/>
          </a:p>
        </p:txBody>
      </p:sp>
      <p:sp>
        <p:nvSpPr>
          <p:cNvPr id="139" name="How I make decisions"/>
          <p:cNvSpPr/>
          <p:nvPr/>
        </p:nvSpPr>
        <p:spPr>
          <a:xfrm>
            <a:off x="8499723" y="7262812"/>
            <a:ext cx="3861892" cy="434976"/>
          </a:xfrm>
          <a:prstGeom prst="rightArrow">
            <a:avLst>
              <a:gd name="adj1" fmla="val 100000"/>
              <a:gd name="adj2" fmla="val 38047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How I make decisions</a:t>
            </a:r>
          </a:p>
        </p:txBody>
      </p:sp>
      <p:sp>
        <p:nvSpPr>
          <p:cNvPr id="140" name="Decisive factor 1…"/>
          <p:cNvSpPr/>
          <p:nvPr/>
        </p:nvSpPr>
        <p:spPr>
          <a:xfrm>
            <a:off x="8439150" y="7695356"/>
            <a:ext cx="4188024" cy="16853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3</a:t>
            </a:r>
          </a:p>
        </p:txBody>
      </p:sp>
      <p:sp>
        <p:nvSpPr>
          <p:cNvPr id="141" name="Challenges and success"/>
          <p:cNvSpPr/>
          <p:nvPr/>
        </p:nvSpPr>
        <p:spPr>
          <a:xfrm rot="16200000">
            <a:off x="11219234" y="6930900"/>
            <a:ext cx="4683721" cy="676028"/>
          </a:xfrm>
          <a:prstGeom prst="rightArrow">
            <a:avLst>
              <a:gd name="adj1" fmla="val 100000"/>
              <a:gd name="adj2" fmla="val 24481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Challenges and success</a:t>
            </a:r>
          </a:p>
        </p:txBody>
      </p:sp>
      <p:sp>
        <p:nvSpPr>
          <p:cNvPr id="142" name="My Needs Program"/>
          <p:cNvSpPr txBox="1"/>
          <p:nvPr/>
        </p:nvSpPr>
        <p:spPr>
          <a:xfrm>
            <a:off x="13276738" y="4354314"/>
            <a:ext cx="3202624" cy="574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lnSpc>
                <a:spcPct val="90000"/>
              </a:lnSpc>
              <a:defRPr sz="25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My Needs Program</a:t>
            </a:r>
          </a:p>
        </p:txBody>
      </p:sp>
      <p:sp>
        <p:nvSpPr>
          <p:cNvPr id="143" name="Top challenges…"/>
          <p:cNvSpPr/>
          <p:nvPr/>
        </p:nvSpPr>
        <p:spPr>
          <a:xfrm>
            <a:off x="14001750" y="4995664"/>
            <a:ext cx="4188024" cy="2607072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Top challenges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3</a:t>
            </a:r>
          </a:p>
        </p:txBody>
      </p:sp>
      <p:sp>
        <p:nvSpPr>
          <p:cNvPr id="144" name="Measures of success…"/>
          <p:cNvSpPr/>
          <p:nvPr/>
        </p:nvSpPr>
        <p:spPr>
          <a:xfrm>
            <a:off x="14001750" y="7234510"/>
            <a:ext cx="4188024" cy="2607073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Measures of success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3</a:t>
            </a:r>
          </a:p>
        </p:txBody>
      </p:sp>
      <p:sp>
        <p:nvSpPr>
          <p:cNvPr id="145" name="My key motivators…"/>
          <p:cNvSpPr/>
          <p:nvPr/>
        </p:nvSpPr>
        <p:spPr>
          <a:xfrm>
            <a:off x="18383250" y="4538464"/>
            <a:ext cx="3402966" cy="255416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My key motivators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3</a:t>
            </a:r>
          </a:p>
        </p:txBody>
      </p:sp>
      <p:sp>
        <p:nvSpPr>
          <p:cNvPr id="146" name="I want to connect with…"/>
          <p:cNvSpPr/>
          <p:nvPr/>
        </p:nvSpPr>
        <p:spPr>
          <a:xfrm>
            <a:off x="18383249" y="7377813"/>
            <a:ext cx="3402967" cy="219220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I want to connect with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</p:txBody>
      </p:sp>
      <p:sp>
        <p:nvSpPr>
          <p:cNvPr id="147" name="Line"/>
          <p:cNvSpPr/>
          <p:nvPr/>
        </p:nvSpPr>
        <p:spPr>
          <a:xfrm>
            <a:off x="8528050" y="9874250"/>
            <a:ext cx="13490278" cy="0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48" name="I get information from:…"/>
          <p:cNvSpPr/>
          <p:nvPr/>
        </p:nvSpPr>
        <p:spPr>
          <a:xfrm>
            <a:off x="8743950" y="10587401"/>
            <a:ext cx="4009678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 get information from: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3</a:t>
            </a:r>
          </a:p>
        </p:txBody>
      </p:sp>
      <p:sp>
        <p:nvSpPr>
          <p:cNvPr id="149" name="I’m also a member of:…"/>
          <p:cNvSpPr/>
          <p:nvPr/>
        </p:nvSpPr>
        <p:spPr>
          <a:xfrm>
            <a:off x="13344549" y="10587401"/>
            <a:ext cx="5108725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I’m also a member of: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3</a:t>
            </a:r>
          </a:p>
        </p:txBody>
      </p:sp>
      <p:sp>
        <p:nvSpPr>
          <p:cNvPr id="150" name="My social media presence…"/>
          <p:cNvSpPr/>
          <p:nvPr/>
        </p:nvSpPr>
        <p:spPr>
          <a:xfrm>
            <a:off x="18747672" y="10587401"/>
            <a:ext cx="3390266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My social media presence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Size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Type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Other</a:t>
            </a:r>
          </a:p>
        </p:txBody>
      </p:sp>
      <p:sp>
        <p:nvSpPr>
          <p:cNvPr id="151" name="Line"/>
          <p:cNvSpPr/>
          <p:nvPr/>
        </p:nvSpPr>
        <p:spPr>
          <a:xfrm>
            <a:off x="8528050" y="12935777"/>
            <a:ext cx="13490278" cy="1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2" name="“I have a great quote that I’m going to put in here”"/>
          <p:cNvSpPr/>
          <p:nvPr/>
        </p:nvSpPr>
        <p:spPr>
          <a:xfrm>
            <a:off x="1249784" y="9554305"/>
            <a:ext cx="6903244" cy="3515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85" y="0"/>
                </a:moveTo>
                <a:lnTo>
                  <a:pt x="5943" y="1570"/>
                </a:lnTo>
                <a:lnTo>
                  <a:pt x="391" y="1570"/>
                </a:lnTo>
                <a:cubicBezTo>
                  <a:pt x="175" y="1570"/>
                  <a:pt x="0" y="1915"/>
                  <a:pt x="0" y="2338"/>
                </a:cubicBezTo>
                <a:lnTo>
                  <a:pt x="0" y="20832"/>
                </a:lnTo>
                <a:cubicBezTo>
                  <a:pt x="0" y="21256"/>
                  <a:pt x="175" y="21600"/>
                  <a:pt x="391" y="21600"/>
                </a:cubicBezTo>
                <a:lnTo>
                  <a:pt x="21209" y="21600"/>
                </a:lnTo>
                <a:cubicBezTo>
                  <a:pt x="21425" y="21600"/>
                  <a:pt x="21600" y="21256"/>
                  <a:pt x="21600" y="20832"/>
                </a:cubicBezTo>
                <a:lnTo>
                  <a:pt x="21600" y="2338"/>
                </a:lnTo>
                <a:cubicBezTo>
                  <a:pt x="21600" y="1915"/>
                  <a:pt x="21425" y="1570"/>
                  <a:pt x="21209" y="1570"/>
                </a:cubicBezTo>
                <a:lnTo>
                  <a:pt x="8027" y="1570"/>
                </a:lnTo>
                <a:lnTo>
                  <a:pt x="6985" y="0"/>
                </a:lnTo>
                <a:close/>
              </a:path>
            </a:pathLst>
          </a:custGeom>
          <a:solidFill>
            <a:srgbClr val="A4D7EE"/>
          </a:solidFill>
          <a:ln w="12700">
            <a:solidFill>
              <a:srgbClr val="51A7F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>
            <a:lvl1pPr defTabSz="457200">
              <a:lnSpc>
                <a:spcPct val="90000"/>
              </a:lnSpc>
              <a:spcBef>
                <a:spcPts val="3200"/>
              </a:spcBef>
              <a:defRPr sz="4500" spc="36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“I have a great quote that I’m going to put in here”</a:t>
            </a:r>
          </a:p>
        </p:txBody>
      </p:sp>
      <p:sp>
        <p:nvSpPr>
          <p:cNvPr id="153" name="My Role…"/>
          <p:cNvSpPr/>
          <p:nvPr/>
        </p:nvSpPr>
        <p:spPr>
          <a:xfrm>
            <a:off x="8574616" y="501650"/>
            <a:ext cx="5387315" cy="178921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My Role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</p:txBody>
      </p:sp>
      <p:sp>
        <p:nvSpPr>
          <p:cNvPr id="154" name="[name]…"/>
          <p:cNvSpPr/>
          <p:nvPr/>
        </p:nvSpPr>
        <p:spPr>
          <a:xfrm>
            <a:off x="1708150" y="-2531"/>
            <a:ext cx="5387314" cy="229339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5000" spc="400">
                <a:latin typeface="Montserrat"/>
                <a:ea typeface="Montserrat"/>
                <a:cs typeface="Montserrat"/>
                <a:sym typeface="Montserrat"/>
              </a:defRPr>
            </a:pPr>
            <a:r>
              <a:t>[name]</a:t>
            </a:r>
          </a:p>
          <a:p>
            <a:pPr algn="l" defTabSz="457200">
              <a:lnSpc>
                <a:spcPct val="90000"/>
              </a:lnSpc>
              <a:spcBef>
                <a:spcPts val="1000"/>
              </a:spcBef>
              <a:defRPr sz="3200" b="0" spc="256">
                <a:solidFill>
                  <a:srgbClr val="53585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[job title]</a:t>
            </a:r>
          </a:p>
        </p:txBody>
      </p:sp>
      <p:sp>
        <p:nvSpPr>
          <p:cNvPr id="155" name="Head with Shoulders"/>
          <p:cNvSpPr/>
          <p:nvPr/>
        </p:nvSpPr>
        <p:spPr>
          <a:xfrm>
            <a:off x="1183218" y="3206185"/>
            <a:ext cx="7036375" cy="6096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8419" y="0"/>
                  <a:pt x="7041" y="1374"/>
                  <a:pt x="6553" y="3337"/>
                </a:cubicBezTo>
                <a:cubicBezTo>
                  <a:pt x="6322" y="4269"/>
                  <a:pt x="6312" y="5365"/>
                  <a:pt x="6383" y="6556"/>
                </a:cubicBezTo>
                <a:cubicBezTo>
                  <a:pt x="6251" y="6550"/>
                  <a:pt x="6103" y="6550"/>
                  <a:pt x="5944" y="6556"/>
                </a:cubicBezTo>
                <a:cubicBezTo>
                  <a:pt x="5170" y="6600"/>
                  <a:pt x="5740" y="8660"/>
                  <a:pt x="6261" y="9870"/>
                </a:cubicBezTo>
                <a:cubicBezTo>
                  <a:pt x="6371" y="10117"/>
                  <a:pt x="6602" y="10060"/>
                  <a:pt x="6700" y="10028"/>
                </a:cubicBezTo>
                <a:cubicBezTo>
                  <a:pt x="6898" y="12074"/>
                  <a:pt x="7173" y="12688"/>
                  <a:pt x="7865" y="13587"/>
                </a:cubicBezTo>
                <a:lnTo>
                  <a:pt x="7853" y="14563"/>
                </a:lnTo>
                <a:cubicBezTo>
                  <a:pt x="7836" y="15893"/>
                  <a:pt x="7177" y="16995"/>
                  <a:pt x="6102" y="17704"/>
                </a:cubicBezTo>
                <a:cubicBezTo>
                  <a:pt x="6014" y="17761"/>
                  <a:pt x="5927" y="17818"/>
                  <a:pt x="5839" y="17863"/>
                </a:cubicBezTo>
                <a:cubicBezTo>
                  <a:pt x="5335" y="18148"/>
                  <a:pt x="4780" y="18293"/>
                  <a:pt x="4221" y="18318"/>
                </a:cubicBezTo>
                <a:cubicBezTo>
                  <a:pt x="1630" y="18457"/>
                  <a:pt x="779" y="19820"/>
                  <a:pt x="0" y="21600"/>
                </a:cubicBezTo>
                <a:lnTo>
                  <a:pt x="10801" y="21600"/>
                </a:lnTo>
                <a:lnTo>
                  <a:pt x="21600" y="21600"/>
                </a:lnTo>
                <a:cubicBezTo>
                  <a:pt x="20821" y="19820"/>
                  <a:pt x="19970" y="18457"/>
                  <a:pt x="17379" y="18318"/>
                </a:cubicBezTo>
                <a:cubicBezTo>
                  <a:pt x="16820" y="18286"/>
                  <a:pt x="16260" y="18148"/>
                  <a:pt x="15761" y="17863"/>
                </a:cubicBezTo>
                <a:cubicBezTo>
                  <a:pt x="15678" y="17812"/>
                  <a:pt x="15591" y="17761"/>
                  <a:pt x="15498" y="17704"/>
                </a:cubicBezTo>
                <a:cubicBezTo>
                  <a:pt x="14423" y="16995"/>
                  <a:pt x="13758" y="15893"/>
                  <a:pt x="13747" y="14563"/>
                </a:cubicBezTo>
                <a:lnTo>
                  <a:pt x="13737" y="13587"/>
                </a:lnTo>
                <a:cubicBezTo>
                  <a:pt x="14428" y="12688"/>
                  <a:pt x="14697" y="12074"/>
                  <a:pt x="14900" y="10028"/>
                </a:cubicBezTo>
                <a:cubicBezTo>
                  <a:pt x="14993" y="10066"/>
                  <a:pt x="15229" y="10123"/>
                  <a:pt x="15339" y="9870"/>
                </a:cubicBezTo>
                <a:cubicBezTo>
                  <a:pt x="15865" y="8660"/>
                  <a:pt x="16431" y="6600"/>
                  <a:pt x="15658" y="6556"/>
                </a:cubicBezTo>
                <a:cubicBezTo>
                  <a:pt x="15498" y="6550"/>
                  <a:pt x="15350" y="6543"/>
                  <a:pt x="15219" y="6556"/>
                </a:cubicBezTo>
                <a:cubicBezTo>
                  <a:pt x="15290" y="5371"/>
                  <a:pt x="15283" y="4269"/>
                  <a:pt x="15047" y="3337"/>
                </a:cubicBezTo>
                <a:cubicBezTo>
                  <a:pt x="14559" y="1374"/>
                  <a:pt x="13183" y="0"/>
                  <a:pt x="10801" y="0"/>
                </a:cubicBezTo>
                <a:close/>
              </a:path>
            </a:pathLst>
          </a:custGeom>
          <a:solidFill>
            <a:srgbClr val="51A7F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6" name="Outside of the community"/>
          <p:cNvSpPr txBox="1"/>
          <p:nvPr/>
        </p:nvSpPr>
        <p:spPr>
          <a:xfrm>
            <a:off x="8738939" y="10031131"/>
            <a:ext cx="451813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Outside of the community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alphaModFix amt="1748"/>
          </a:blip>
          <a:stretch>
            <a:fillRect/>
          </a:stretch>
        </p:blipFill>
        <p:spPr>
          <a:xfrm>
            <a:off x="-4493335" y="1863397"/>
            <a:ext cx="13914276" cy="115498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84" y="385133"/>
            <a:ext cx="986571" cy="818923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48077" y="12934354"/>
            <a:ext cx="288786" cy="4349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33" name="Rectangle"/>
          <p:cNvSpPr/>
          <p:nvPr/>
        </p:nvSpPr>
        <p:spPr>
          <a:xfrm>
            <a:off x="12884150" y="4110401"/>
            <a:ext cx="9266883" cy="5736680"/>
          </a:xfrm>
          <a:prstGeom prst="rect">
            <a:avLst/>
          </a:prstGeom>
          <a:blipFill>
            <a:blip r:embed="rId4"/>
          </a:blip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grpSp>
        <p:nvGrpSpPr>
          <p:cNvPr id="136" name="Group"/>
          <p:cNvGrpSpPr/>
          <p:nvPr/>
        </p:nvGrpSpPr>
        <p:grpSpPr>
          <a:xfrm>
            <a:off x="8534400" y="2504136"/>
            <a:ext cx="13577491" cy="1526779"/>
            <a:chOff x="0" y="-109934"/>
            <a:chExt cx="13577490" cy="1526778"/>
          </a:xfrm>
        </p:grpSpPr>
        <p:sp>
          <p:nvSpPr>
            <p:cNvPr id="134" name="The top tasks I perform in this topic area:…"/>
            <p:cNvSpPr/>
            <p:nvPr/>
          </p:nvSpPr>
          <p:spPr>
            <a:xfrm>
              <a:off x="0" y="-109935"/>
              <a:ext cx="13577491" cy="152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2" y="0"/>
                  </a:moveTo>
                  <a:lnTo>
                    <a:pt x="838" y="1555"/>
                  </a:lnTo>
                  <a:lnTo>
                    <a:pt x="102" y="1555"/>
                  </a:lnTo>
                  <a:cubicBezTo>
                    <a:pt x="45" y="1555"/>
                    <a:pt x="0" y="1959"/>
                    <a:pt x="0" y="2459"/>
                  </a:cubicBezTo>
                  <a:lnTo>
                    <a:pt x="0" y="20696"/>
                  </a:lnTo>
                  <a:cubicBezTo>
                    <a:pt x="0" y="21196"/>
                    <a:pt x="45" y="21600"/>
                    <a:pt x="102" y="21600"/>
                  </a:cubicBezTo>
                  <a:lnTo>
                    <a:pt x="21498" y="21600"/>
                  </a:lnTo>
                  <a:cubicBezTo>
                    <a:pt x="21554" y="21600"/>
                    <a:pt x="21600" y="21196"/>
                    <a:pt x="21600" y="20696"/>
                  </a:cubicBezTo>
                  <a:lnTo>
                    <a:pt x="21600" y="2459"/>
                  </a:lnTo>
                  <a:cubicBezTo>
                    <a:pt x="21600" y="1959"/>
                    <a:pt x="21554" y="1555"/>
                    <a:pt x="21498" y="1555"/>
                  </a:cubicBezTo>
                  <a:lnTo>
                    <a:pt x="1246" y="1555"/>
                  </a:lnTo>
                  <a:lnTo>
                    <a:pt x="1042" y="0"/>
                  </a:ln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3200"/>
                </a:spcBef>
                <a:defRPr sz="160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The top tasks I perform in this topic area: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1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2</a:t>
              </a:r>
            </a:p>
          </p:txBody>
        </p:sp>
        <p:sp>
          <p:nvSpPr>
            <p:cNvPr id="135" name="Top info Sec Tasks:…"/>
            <p:cNvSpPr/>
            <p:nvPr/>
          </p:nvSpPr>
          <p:spPr>
            <a:xfrm>
              <a:off x="6425382" y="34533"/>
              <a:ext cx="6206237" cy="136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27"/>
                  </a:moveTo>
                  <a:lnTo>
                    <a:pt x="0" y="1273"/>
                  </a:lnTo>
                  <a:cubicBezTo>
                    <a:pt x="0" y="570"/>
                    <a:pt x="125" y="0"/>
                    <a:pt x="280" y="0"/>
                  </a:cubicBezTo>
                  <a:lnTo>
                    <a:pt x="21320" y="0"/>
                  </a:lnTo>
                  <a:cubicBezTo>
                    <a:pt x="21475" y="0"/>
                    <a:pt x="21600" y="570"/>
                    <a:pt x="21600" y="1273"/>
                  </a:cubicBezTo>
                  <a:lnTo>
                    <a:pt x="21600" y="20327"/>
                  </a:lnTo>
                  <a:cubicBezTo>
                    <a:pt x="21600" y="21030"/>
                    <a:pt x="21475" y="21600"/>
                    <a:pt x="21320" y="21600"/>
                  </a:cubicBezTo>
                  <a:lnTo>
                    <a:pt x="280" y="21600"/>
                  </a:lnTo>
                  <a:cubicBezTo>
                    <a:pt x="125" y="21600"/>
                    <a:pt x="0" y="21030"/>
                    <a:pt x="0" y="20327"/>
                  </a:cubicBez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500"/>
                </a:spcBef>
                <a:defRPr sz="1600" spc="128">
                  <a:solidFill>
                    <a:srgbClr val="565757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Top info Sec Tasks: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3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4</a:t>
              </a:r>
            </a:p>
          </p:txBody>
        </p:sp>
      </p:grpSp>
      <p:sp>
        <p:nvSpPr>
          <p:cNvPr id="137" name="My Organization…"/>
          <p:cNvSpPr/>
          <p:nvPr/>
        </p:nvSpPr>
        <p:spPr>
          <a:xfrm>
            <a:off x="17130183" y="508000"/>
            <a:ext cx="4952108" cy="1776512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32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My Organization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Details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Department</a:t>
            </a:r>
          </a:p>
        </p:txBody>
      </p:sp>
      <p:sp>
        <p:nvSpPr>
          <p:cNvPr id="138" name="The Technology I Use…"/>
          <p:cNvSpPr/>
          <p:nvPr/>
        </p:nvSpPr>
        <p:spPr>
          <a:xfrm>
            <a:off x="8439150" y="4224701"/>
            <a:ext cx="4188024" cy="2607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The Technology I Use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</a:t>
            </a:r>
          </a:p>
        </p:txBody>
      </p:sp>
      <p:sp>
        <p:nvSpPr>
          <p:cNvPr id="139" name="How I make decisions"/>
          <p:cNvSpPr/>
          <p:nvPr/>
        </p:nvSpPr>
        <p:spPr>
          <a:xfrm>
            <a:off x="8499723" y="7262812"/>
            <a:ext cx="3861892" cy="434976"/>
          </a:xfrm>
          <a:prstGeom prst="rightArrow">
            <a:avLst>
              <a:gd name="adj1" fmla="val 100000"/>
              <a:gd name="adj2" fmla="val 38047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How I make decisions</a:t>
            </a:r>
          </a:p>
        </p:txBody>
      </p:sp>
      <p:sp>
        <p:nvSpPr>
          <p:cNvPr id="140" name="Decisive factor 1…"/>
          <p:cNvSpPr/>
          <p:nvPr/>
        </p:nvSpPr>
        <p:spPr>
          <a:xfrm>
            <a:off x="8439150" y="7695356"/>
            <a:ext cx="4188024" cy="16853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3</a:t>
            </a:r>
          </a:p>
        </p:txBody>
      </p:sp>
      <p:sp>
        <p:nvSpPr>
          <p:cNvPr id="141" name="Challenges and success"/>
          <p:cNvSpPr/>
          <p:nvPr/>
        </p:nvSpPr>
        <p:spPr>
          <a:xfrm rot="16200000">
            <a:off x="11219234" y="6930900"/>
            <a:ext cx="4683721" cy="676028"/>
          </a:xfrm>
          <a:prstGeom prst="rightArrow">
            <a:avLst>
              <a:gd name="adj1" fmla="val 100000"/>
              <a:gd name="adj2" fmla="val 24481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Challenges and success</a:t>
            </a:r>
          </a:p>
        </p:txBody>
      </p:sp>
      <p:sp>
        <p:nvSpPr>
          <p:cNvPr id="142" name="My Needs Program"/>
          <p:cNvSpPr txBox="1"/>
          <p:nvPr/>
        </p:nvSpPr>
        <p:spPr>
          <a:xfrm>
            <a:off x="13276738" y="4354314"/>
            <a:ext cx="3202624" cy="574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lnSpc>
                <a:spcPct val="90000"/>
              </a:lnSpc>
              <a:defRPr sz="25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My Needs Program</a:t>
            </a:r>
          </a:p>
        </p:txBody>
      </p:sp>
      <p:sp>
        <p:nvSpPr>
          <p:cNvPr id="143" name="Top challenges…"/>
          <p:cNvSpPr/>
          <p:nvPr/>
        </p:nvSpPr>
        <p:spPr>
          <a:xfrm>
            <a:off x="14001750" y="4995664"/>
            <a:ext cx="4188024" cy="2607072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Top challenges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3</a:t>
            </a:r>
          </a:p>
        </p:txBody>
      </p:sp>
      <p:sp>
        <p:nvSpPr>
          <p:cNvPr id="144" name="Measures of success…"/>
          <p:cNvSpPr/>
          <p:nvPr/>
        </p:nvSpPr>
        <p:spPr>
          <a:xfrm>
            <a:off x="14001750" y="7234510"/>
            <a:ext cx="4188024" cy="2607073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Measures of success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3</a:t>
            </a:r>
          </a:p>
        </p:txBody>
      </p:sp>
      <p:sp>
        <p:nvSpPr>
          <p:cNvPr id="145" name="My key motivators…"/>
          <p:cNvSpPr/>
          <p:nvPr/>
        </p:nvSpPr>
        <p:spPr>
          <a:xfrm>
            <a:off x="18383250" y="4538464"/>
            <a:ext cx="3402966" cy="255416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My key motivators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3</a:t>
            </a:r>
          </a:p>
        </p:txBody>
      </p:sp>
      <p:sp>
        <p:nvSpPr>
          <p:cNvPr id="146" name="I want to connect with…"/>
          <p:cNvSpPr/>
          <p:nvPr/>
        </p:nvSpPr>
        <p:spPr>
          <a:xfrm>
            <a:off x="18383249" y="7377813"/>
            <a:ext cx="3402967" cy="219220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I want to connect with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</p:txBody>
      </p:sp>
      <p:sp>
        <p:nvSpPr>
          <p:cNvPr id="147" name="Line"/>
          <p:cNvSpPr/>
          <p:nvPr/>
        </p:nvSpPr>
        <p:spPr>
          <a:xfrm>
            <a:off x="8528050" y="9874250"/>
            <a:ext cx="13490278" cy="0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48" name="I get information from:…"/>
          <p:cNvSpPr/>
          <p:nvPr/>
        </p:nvSpPr>
        <p:spPr>
          <a:xfrm>
            <a:off x="8743950" y="10587401"/>
            <a:ext cx="4009678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 get information from: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3</a:t>
            </a:r>
          </a:p>
        </p:txBody>
      </p:sp>
      <p:sp>
        <p:nvSpPr>
          <p:cNvPr id="149" name="I’m also a member of:…"/>
          <p:cNvSpPr/>
          <p:nvPr/>
        </p:nvSpPr>
        <p:spPr>
          <a:xfrm>
            <a:off x="13344549" y="10587401"/>
            <a:ext cx="5108725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I’m also a member of: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3</a:t>
            </a:r>
          </a:p>
        </p:txBody>
      </p:sp>
      <p:sp>
        <p:nvSpPr>
          <p:cNvPr id="150" name="My social media presence…"/>
          <p:cNvSpPr/>
          <p:nvPr/>
        </p:nvSpPr>
        <p:spPr>
          <a:xfrm>
            <a:off x="18747672" y="10587401"/>
            <a:ext cx="3390266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My social media presence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Size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Type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Other</a:t>
            </a:r>
          </a:p>
        </p:txBody>
      </p:sp>
      <p:sp>
        <p:nvSpPr>
          <p:cNvPr id="151" name="Line"/>
          <p:cNvSpPr/>
          <p:nvPr/>
        </p:nvSpPr>
        <p:spPr>
          <a:xfrm>
            <a:off x="8528050" y="12935777"/>
            <a:ext cx="13490278" cy="1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2" name="“I have a great quote that I’m going to put in here”"/>
          <p:cNvSpPr/>
          <p:nvPr/>
        </p:nvSpPr>
        <p:spPr>
          <a:xfrm>
            <a:off x="1249784" y="9554305"/>
            <a:ext cx="6903244" cy="3515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85" y="0"/>
                </a:moveTo>
                <a:lnTo>
                  <a:pt x="5943" y="1570"/>
                </a:lnTo>
                <a:lnTo>
                  <a:pt x="391" y="1570"/>
                </a:lnTo>
                <a:cubicBezTo>
                  <a:pt x="175" y="1570"/>
                  <a:pt x="0" y="1915"/>
                  <a:pt x="0" y="2338"/>
                </a:cubicBezTo>
                <a:lnTo>
                  <a:pt x="0" y="20832"/>
                </a:lnTo>
                <a:cubicBezTo>
                  <a:pt x="0" y="21256"/>
                  <a:pt x="175" y="21600"/>
                  <a:pt x="391" y="21600"/>
                </a:cubicBezTo>
                <a:lnTo>
                  <a:pt x="21209" y="21600"/>
                </a:lnTo>
                <a:cubicBezTo>
                  <a:pt x="21425" y="21600"/>
                  <a:pt x="21600" y="21256"/>
                  <a:pt x="21600" y="20832"/>
                </a:cubicBezTo>
                <a:lnTo>
                  <a:pt x="21600" y="2338"/>
                </a:lnTo>
                <a:cubicBezTo>
                  <a:pt x="21600" y="1915"/>
                  <a:pt x="21425" y="1570"/>
                  <a:pt x="21209" y="1570"/>
                </a:cubicBezTo>
                <a:lnTo>
                  <a:pt x="8027" y="1570"/>
                </a:lnTo>
                <a:lnTo>
                  <a:pt x="6985" y="0"/>
                </a:lnTo>
                <a:close/>
              </a:path>
            </a:pathLst>
          </a:custGeom>
          <a:solidFill>
            <a:srgbClr val="A4D7EE"/>
          </a:solidFill>
          <a:ln w="12700">
            <a:solidFill>
              <a:srgbClr val="51A7F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>
            <a:lvl1pPr defTabSz="457200">
              <a:lnSpc>
                <a:spcPct val="90000"/>
              </a:lnSpc>
              <a:spcBef>
                <a:spcPts val="3200"/>
              </a:spcBef>
              <a:defRPr sz="4500" spc="36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“I have a great quote that I’m going to put in here”</a:t>
            </a:r>
          </a:p>
        </p:txBody>
      </p:sp>
      <p:sp>
        <p:nvSpPr>
          <p:cNvPr id="153" name="My Role…"/>
          <p:cNvSpPr/>
          <p:nvPr/>
        </p:nvSpPr>
        <p:spPr>
          <a:xfrm>
            <a:off x="8574616" y="501650"/>
            <a:ext cx="5387315" cy="178921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My Role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</p:txBody>
      </p:sp>
      <p:sp>
        <p:nvSpPr>
          <p:cNvPr id="154" name="[name]…"/>
          <p:cNvSpPr/>
          <p:nvPr/>
        </p:nvSpPr>
        <p:spPr>
          <a:xfrm>
            <a:off x="1708150" y="-2531"/>
            <a:ext cx="5387314" cy="229339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5000" spc="400">
                <a:latin typeface="Montserrat"/>
                <a:ea typeface="Montserrat"/>
                <a:cs typeface="Montserrat"/>
                <a:sym typeface="Montserrat"/>
              </a:defRPr>
            </a:pPr>
            <a:r>
              <a:t>[name]</a:t>
            </a:r>
          </a:p>
          <a:p>
            <a:pPr algn="l" defTabSz="457200">
              <a:lnSpc>
                <a:spcPct val="90000"/>
              </a:lnSpc>
              <a:spcBef>
                <a:spcPts val="1000"/>
              </a:spcBef>
              <a:defRPr sz="3200" b="0" spc="256">
                <a:solidFill>
                  <a:srgbClr val="53585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[job title]</a:t>
            </a:r>
          </a:p>
        </p:txBody>
      </p:sp>
      <p:sp>
        <p:nvSpPr>
          <p:cNvPr id="155" name="Head with Shoulders"/>
          <p:cNvSpPr/>
          <p:nvPr/>
        </p:nvSpPr>
        <p:spPr>
          <a:xfrm>
            <a:off x="1183218" y="3206185"/>
            <a:ext cx="7036375" cy="6096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8419" y="0"/>
                  <a:pt x="7041" y="1374"/>
                  <a:pt x="6553" y="3337"/>
                </a:cubicBezTo>
                <a:cubicBezTo>
                  <a:pt x="6322" y="4269"/>
                  <a:pt x="6312" y="5365"/>
                  <a:pt x="6383" y="6556"/>
                </a:cubicBezTo>
                <a:cubicBezTo>
                  <a:pt x="6251" y="6550"/>
                  <a:pt x="6103" y="6550"/>
                  <a:pt x="5944" y="6556"/>
                </a:cubicBezTo>
                <a:cubicBezTo>
                  <a:pt x="5170" y="6600"/>
                  <a:pt x="5740" y="8660"/>
                  <a:pt x="6261" y="9870"/>
                </a:cubicBezTo>
                <a:cubicBezTo>
                  <a:pt x="6371" y="10117"/>
                  <a:pt x="6602" y="10060"/>
                  <a:pt x="6700" y="10028"/>
                </a:cubicBezTo>
                <a:cubicBezTo>
                  <a:pt x="6898" y="12074"/>
                  <a:pt x="7173" y="12688"/>
                  <a:pt x="7865" y="13587"/>
                </a:cubicBezTo>
                <a:lnTo>
                  <a:pt x="7853" y="14563"/>
                </a:lnTo>
                <a:cubicBezTo>
                  <a:pt x="7836" y="15893"/>
                  <a:pt x="7177" y="16995"/>
                  <a:pt x="6102" y="17704"/>
                </a:cubicBezTo>
                <a:cubicBezTo>
                  <a:pt x="6014" y="17761"/>
                  <a:pt x="5927" y="17818"/>
                  <a:pt x="5839" y="17863"/>
                </a:cubicBezTo>
                <a:cubicBezTo>
                  <a:pt x="5335" y="18148"/>
                  <a:pt x="4780" y="18293"/>
                  <a:pt x="4221" y="18318"/>
                </a:cubicBezTo>
                <a:cubicBezTo>
                  <a:pt x="1630" y="18457"/>
                  <a:pt x="779" y="19820"/>
                  <a:pt x="0" y="21600"/>
                </a:cubicBezTo>
                <a:lnTo>
                  <a:pt x="10801" y="21600"/>
                </a:lnTo>
                <a:lnTo>
                  <a:pt x="21600" y="21600"/>
                </a:lnTo>
                <a:cubicBezTo>
                  <a:pt x="20821" y="19820"/>
                  <a:pt x="19970" y="18457"/>
                  <a:pt x="17379" y="18318"/>
                </a:cubicBezTo>
                <a:cubicBezTo>
                  <a:pt x="16820" y="18286"/>
                  <a:pt x="16260" y="18148"/>
                  <a:pt x="15761" y="17863"/>
                </a:cubicBezTo>
                <a:cubicBezTo>
                  <a:pt x="15678" y="17812"/>
                  <a:pt x="15591" y="17761"/>
                  <a:pt x="15498" y="17704"/>
                </a:cubicBezTo>
                <a:cubicBezTo>
                  <a:pt x="14423" y="16995"/>
                  <a:pt x="13758" y="15893"/>
                  <a:pt x="13747" y="14563"/>
                </a:cubicBezTo>
                <a:lnTo>
                  <a:pt x="13737" y="13587"/>
                </a:lnTo>
                <a:cubicBezTo>
                  <a:pt x="14428" y="12688"/>
                  <a:pt x="14697" y="12074"/>
                  <a:pt x="14900" y="10028"/>
                </a:cubicBezTo>
                <a:cubicBezTo>
                  <a:pt x="14993" y="10066"/>
                  <a:pt x="15229" y="10123"/>
                  <a:pt x="15339" y="9870"/>
                </a:cubicBezTo>
                <a:cubicBezTo>
                  <a:pt x="15865" y="8660"/>
                  <a:pt x="16431" y="6600"/>
                  <a:pt x="15658" y="6556"/>
                </a:cubicBezTo>
                <a:cubicBezTo>
                  <a:pt x="15498" y="6550"/>
                  <a:pt x="15350" y="6543"/>
                  <a:pt x="15219" y="6556"/>
                </a:cubicBezTo>
                <a:cubicBezTo>
                  <a:pt x="15290" y="5371"/>
                  <a:pt x="15283" y="4269"/>
                  <a:pt x="15047" y="3337"/>
                </a:cubicBezTo>
                <a:cubicBezTo>
                  <a:pt x="14559" y="1374"/>
                  <a:pt x="13183" y="0"/>
                  <a:pt x="10801" y="0"/>
                </a:cubicBezTo>
                <a:close/>
              </a:path>
            </a:pathLst>
          </a:custGeom>
          <a:solidFill>
            <a:srgbClr val="51A7F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6" name="Outside of the community"/>
          <p:cNvSpPr txBox="1"/>
          <p:nvPr/>
        </p:nvSpPr>
        <p:spPr>
          <a:xfrm>
            <a:off x="8738939" y="10031131"/>
            <a:ext cx="451813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Outside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225185301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alphaModFix amt="1748"/>
          </a:blip>
          <a:stretch>
            <a:fillRect/>
          </a:stretch>
        </p:blipFill>
        <p:spPr>
          <a:xfrm>
            <a:off x="-4493335" y="1863397"/>
            <a:ext cx="13914276" cy="115498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84" y="385133"/>
            <a:ext cx="986571" cy="818923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48077" y="12934354"/>
            <a:ext cx="288786" cy="4349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33" name="Rectangle"/>
          <p:cNvSpPr/>
          <p:nvPr/>
        </p:nvSpPr>
        <p:spPr>
          <a:xfrm>
            <a:off x="12884150" y="4110401"/>
            <a:ext cx="9266883" cy="5736680"/>
          </a:xfrm>
          <a:prstGeom prst="rect">
            <a:avLst/>
          </a:prstGeom>
          <a:blipFill>
            <a:blip r:embed="rId4"/>
          </a:blip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grpSp>
        <p:nvGrpSpPr>
          <p:cNvPr id="136" name="Group"/>
          <p:cNvGrpSpPr/>
          <p:nvPr/>
        </p:nvGrpSpPr>
        <p:grpSpPr>
          <a:xfrm>
            <a:off x="8534400" y="2504136"/>
            <a:ext cx="13577491" cy="1526779"/>
            <a:chOff x="0" y="-109934"/>
            <a:chExt cx="13577490" cy="1526778"/>
          </a:xfrm>
        </p:grpSpPr>
        <p:sp>
          <p:nvSpPr>
            <p:cNvPr id="134" name="The top tasks I perform in this topic area:…"/>
            <p:cNvSpPr/>
            <p:nvPr/>
          </p:nvSpPr>
          <p:spPr>
            <a:xfrm>
              <a:off x="0" y="-109935"/>
              <a:ext cx="13577491" cy="152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2" y="0"/>
                  </a:moveTo>
                  <a:lnTo>
                    <a:pt x="838" y="1555"/>
                  </a:lnTo>
                  <a:lnTo>
                    <a:pt x="102" y="1555"/>
                  </a:lnTo>
                  <a:cubicBezTo>
                    <a:pt x="45" y="1555"/>
                    <a:pt x="0" y="1959"/>
                    <a:pt x="0" y="2459"/>
                  </a:cubicBezTo>
                  <a:lnTo>
                    <a:pt x="0" y="20696"/>
                  </a:lnTo>
                  <a:cubicBezTo>
                    <a:pt x="0" y="21196"/>
                    <a:pt x="45" y="21600"/>
                    <a:pt x="102" y="21600"/>
                  </a:cubicBezTo>
                  <a:lnTo>
                    <a:pt x="21498" y="21600"/>
                  </a:lnTo>
                  <a:cubicBezTo>
                    <a:pt x="21554" y="21600"/>
                    <a:pt x="21600" y="21196"/>
                    <a:pt x="21600" y="20696"/>
                  </a:cubicBezTo>
                  <a:lnTo>
                    <a:pt x="21600" y="2459"/>
                  </a:lnTo>
                  <a:cubicBezTo>
                    <a:pt x="21600" y="1959"/>
                    <a:pt x="21554" y="1555"/>
                    <a:pt x="21498" y="1555"/>
                  </a:cubicBezTo>
                  <a:lnTo>
                    <a:pt x="1246" y="1555"/>
                  </a:lnTo>
                  <a:lnTo>
                    <a:pt x="1042" y="0"/>
                  </a:ln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3200"/>
                </a:spcBef>
                <a:defRPr sz="160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The top tasks I perform in this topic area: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1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2</a:t>
              </a:r>
            </a:p>
          </p:txBody>
        </p:sp>
        <p:sp>
          <p:nvSpPr>
            <p:cNvPr id="135" name="Top info Sec Tasks:…"/>
            <p:cNvSpPr/>
            <p:nvPr/>
          </p:nvSpPr>
          <p:spPr>
            <a:xfrm>
              <a:off x="6425382" y="34533"/>
              <a:ext cx="6206237" cy="136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27"/>
                  </a:moveTo>
                  <a:lnTo>
                    <a:pt x="0" y="1273"/>
                  </a:lnTo>
                  <a:cubicBezTo>
                    <a:pt x="0" y="570"/>
                    <a:pt x="125" y="0"/>
                    <a:pt x="280" y="0"/>
                  </a:cubicBezTo>
                  <a:lnTo>
                    <a:pt x="21320" y="0"/>
                  </a:lnTo>
                  <a:cubicBezTo>
                    <a:pt x="21475" y="0"/>
                    <a:pt x="21600" y="570"/>
                    <a:pt x="21600" y="1273"/>
                  </a:cubicBezTo>
                  <a:lnTo>
                    <a:pt x="21600" y="20327"/>
                  </a:lnTo>
                  <a:cubicBezTo>
                    <a:pt x="21600" y="21030"/>
                    <a:pt x="21475" y="21600"/>
                    <a:pt x="21320" y="21600"/>
                  </a:cubicBezTo>
                  <a:lnTo>
                    <a:pt x="280" y="21600"/>
                  </a:lnTo>
                  <a:cubicBezTo>
                    <a:pt x="125" y="21600"/>
                    <a:pt x="0" y="21030"/>
                    <a:pt x="0" y="20327"/>
                  </a:cubicBez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500"/>
                </a:spcBef>
                <a:defRPr sz="1600" spc="128">
                  <a:solidFill>
                    <a:srgbClr val="565757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Top info Sec Tasks: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3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4</a:t>
              </a:r>
            </a:p>
          </p:txBody>
        </p:sp>
      </p:grpSp>
      <p:sp>
        <p:nvSpPr>
          <p:cNvPr id="137" name="My Organization…"/>
          <p:cNvSpPr/>
          <p:nvPr/>
        </p:nvSpPr>
        <p:spPr>
          <a:xfrm>
            <a:off x="17130183" y="508000"/>
            <a:ext cx="4952108" cy="1776512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32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My Organization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Details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Department</a:t>
            </a:r>
          </a:p>
        </p:txBody>
      </p:sp>
      <p:sp>
        <p:nvSpPr>
          <p:cNvPr id="138" name="The Technology I Use…"/>
          <p:cNvSpPr/>
          <p:nvPr/>
        </p:nvSpPr>
        <p:spPr>
          <a:xfrm>
            <a:off x="8439150" y="4224701"/>
            <a:ext cx="4188024" cy="2607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The Technology I Use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</a:t>
            </a:r>
          </a:p>
        </p:txBody>
      </p:sp>
      <p:sp>
        <p:nvSpPr>
          <p:cNvPr id="139" name="How I make decisions"/>
          <p:cNvSpPr/>
          <p:nvPr/>
        </p:nvSpPr>
        <p:spPr>
          <a:xfrm>
            <a:off x="8499723" y="7262812"/>
            <a:ext cx="3861892" cy="434976"/>
          </a:xfrm>
          <a:prstGeom prst="rightArrow">
            <a:avLst>
              <a:gd name="adj1" fmla="val 100000"/>
              <a:gd name="adj2" fmla="val 38047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How I make decisions</a:t>
            </a:r>
          </a:p>
        </p:txBody>
      </p:sp>
      <p:sp>
        <p:nvSpPr>
          <p:cNvPr id="140" name="Decisive factor 1…"/>
          <p:cNvSpPr/>
          <p:nvPr/>
        </p:nvSpPr>
        <p:spPr>
          <a:xfrm>
            <a:off x="8439150" y="7695356"/>
            <a:ext cx="4188024" cy="16853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3</a:t>
            </a:r>
          </a:p>
        </p:txBody>
      </p:sp>
      <p:sp>
        <p:nvSpPr>
          <p:cNvPr id="141" name="Challenges and success"/>
          <p:cNvSpPr/>
          <p:nvPr/>
        </p:nvSpPr>
        <p:spPr>
          <a:xfrm rot="16200000">
            <a:off x="11219234" y="6930900"/>
            <a:ext cx="4683721" cy="676028"/>
          </a:xfrm>
          <a:prstGeom prst="rightArrow">
            <a:avLst>
              <a:gd name="adj1" fmla="val 100000"/>
              <a:gd name="adj2" fmla="val 24481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Challenges and success</a:t>
            </a:r>
          </a:p>
        </p:txBody>
      </p:sp>
      <p:sp>
        <p:nvSpPr>
          <p:cNvPr id="142" name="My Needs Program"/>
          <p:cNvSpPr txBox="1"/>
          <p:nvPr/>
        </p:nvSpPr>
        <p:spPr>
          <a:xfrm>
            <a:off x="13276738" y="4354314"/>
            <a:ext cx="3202624" cy="574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lnSpc>
                <a:spcPct val="90000"/>
              </a:lnSpc>
              <a:defRPr sz="25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My Needs Program</a:t>
            </a:r>
          </a:p>
        </p:txBody>
      </p:sp>
      <p:sp>
        <p:nvSpPr>
          <p:cNvPr id="143" name="Top challenges…"/>
          <p:cNvSpPr/>
          <p:nvPr/>
        </p:nvSpPr>
        <p:spPr>
          <a:xfrm>
            <a:off x="14001750" y="4995664"/>
            <a:ext cx="4188024" cy="2607072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Top challenges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3</a:t>
            </a:r>
          </a:p>
        </p:txBody>
      </p:sp>
      <p:sp>
        <p:nvSpPr>
          <p:cNvPr id="144" name="Measures of success…"/>
          <p:cNvSpPr/>
          <p:nvPr/>
        </p:nvSpPr>
        <p:spPr>
          <a:xfrm>
            <a:off x="14001750" y="7234510"/>
            <a:ext cx="4188024" cy="2607073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Measures of success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3</a:t>
            </a:r>
          </a:p>
        </p:txBody>
      </p:sp>
      <p:sp>
        <p:nvSpPr>
          <p:cNvPr id="145" name="My key motivators…"/>
          <p:cNvSpPr/>
          <p:nvPr/>
        </p:nvSpPr>
        <p:spPr>
          <a:xfrm>
            <a:off x="18383250" y="4538464"/>
            <a:ext cx="3402966" cy="255416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My key motivators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3</a:t>
            </a:r>
          </a:p>
        </p:txBody>
      </p:sp>
      <p:sp>
        <p:nvSpPr>
          <p:cNvPr id="146" name="I want to connect with…"/>
          <p:cNvSpPr/>
          <p:nvPr/>
        </p:nvSpPr>
        <p:spPr>
          <a:xfrm>
            <a:off x="18383249" y="7377813"/>
            <a:ext cx="3402967" cy="219220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I want to connect with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</p:txBody>
      </p:sp>
      <p:sp>
        <p:nvSpPr>
          <p:cNvPr id="147" name="Line"/>
          <p:cNvSpPr/>
          <p:nvPr/>
        </p:nvSpPr>
        <p:spPr>
          <a:xfrm>
            <a:off x="8528050" y="9874250"/>
            <a:ext cx="13490278" cy="0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48" name="I get information from:…"/>
          <p:cNvSpPr/>
          <p:nvPr/>
        </p:nvSpPr>
        <p:spPr>
          <a:xfrm>
            <a:off x="8743950" y="10587401"/>
            <a:ext cx="4009678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 get information from: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3</a:t>
            </a:r>
          </a:p>
        </p:txBody>
      </p:sp>
      <p:sp>
        <p:nvSpPr>
          <p:cNvPr id="149" name="I’m also a member of:…"/>
          <p:cNvSpPr/>
          <p:nvPr/>
        </p:nvSpPr>
        <p:spPr>
          <a:xfrm>
            <a:off x="13344549" y="10587401"/>
            <a:ext cx="5108725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I’m also a member of: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3</a:t>
            </a:r>
          </a:p>
        </p:txBody>
      </p:sp>
      <p:sp>
        <p:nvSpPr>
          <p:cNvPr id="150" name="My social media presence…"/>
          <p:cNvSpPr/>
          <p:nvPr/>
        </p:nvSpPr>
        <p:spPr>
          <a:xfrm>
            <a:off x="18747672" y="10587401"/>
            <a:ext cx="3390266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My social media presence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Size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Type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Other</a:t>
            </a:r>
          </a:p>
        </p:txBody>
      </p:sp>
      <p:sp>
        <p:nvSpPr>
          <p:cNvPr id="151" name="Line"/>
          <p:cNvSpPr/>
          <p:nvPr/>
        </p:nvSpPr>
        <p:spPr>
          <a:xfrm>
            <a:off x="8528050" y="12935777"/>
            <a:ext cx="13490278" cy="1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2" name="“I have a great quote that I’m going to put in here”"/>
          <p:cNvSpPr/>
          <p:nvPr/>
        </p:nvSpPr>
        <p:spPr>
          <a:xfrm>
            <a:off x="1249784" y="9554305"/>
            <a:ext cx="6903244" cy="3515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85" y="0"/>
                </a:moveTo>
                <a:lnTo>
                  <a:pt x="5943" y="1570"/>
                </a:lnTo>
                <a:lnTo>
                  <a:pt x="391" y="1570"/>
                </a:lnTo>
                <a:cubicBezTo>
                  <a:pt x="175" y="1570"/>
                  <a:pt x="0" y="1915"/>
                  <a:pt x="0" y="2338"/>
                </a:cubicBezTo>
                <a:lnTo>
                  <a:pt x="0" y="20832"/>
                </a:lnTo>
                <a:cubicBezTo>
                  <a:pt x="0" y="21256"/>
                  <a:pt x="175" y="21600"/>
                  <a:pt x="391" y="21600"/>
                </a:cubicBezTo>
                <a:lnTo>
                  <a:pt x="21209" y="21600"/>
                </a:lnTo>
                <a:cubicBezTo>
                  <a:pt x="21425" y="21600"/>
                  <a:pt x="21600" y="21256"/>
                  <a:pt x="21600" y="20832"/>
                </a:cubicBezTo>
                <a:lnTo>
                  <a:pt x="21600" y="2338"/>
                </a:lnTo>
                <a:cubicBezTo>
                  <a:pt x="21600" y="1915"/>
                  <a:pt x="21425" y="1570"/>
                  <a:pt x="21209" y="1570"/>
                </a:cubicBezTo>
                <a:lnTo>
                  <a:pt x="8027" y="1570"/>
                </a:lnTo>
                <a:lnTo>
                  <a:pt x="6985" y="0"/>
                </a:lnTo>
                <a:close/>
              </a:path>
            </a:pathLst>
          </a:custGeom>
          <a:solidFill>
            <a:srgbClr val="A4D7EE"/>
          </a:solidFill>
          <a:ln w="12700">
            <a:solidFill>
              <a:srgbClr val="51A7F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>
            <a:lvl1pPr defTabSz="457200">
              <a:lnSpc>
                <a:spcPct val="90000"/>
              </a:lnSpc>
              <a:spcBef>
                <a:spcPts val="3200"/>
              </a:spcBef>
              <a:defRPr sz="4500" spc="36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“I have a great quote that I’m going to put in here”</a:t>
            </a:r>
          </a:p>
        </p:txBody>
      </p:sp>
      <p:sp>
        <p:nvSpPr>
          <p:cNvPr id="153" name="My Role…"/>
          <p:cNvSpPr/>
          <p:nvPr/>
        </p:nvSpPr>
        <p:spPr>
          <a:xfrm>
            <a:off x="8574616" y="501650"/>
            <a:ext cx="5387315" cy="178921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My Role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</p:txBody>
      </p:sp>
      <p:sp>
        <p:nvSpPr>
          <p:cNvPr id="154" name="[name]…"/>
          <p:cNvSpPr/>
          <p:nvPr/>
        </p:nvSpPr>
        <p:spPr>
          <a:xfrm>
            <a:off x="1708150" y="-2531"/>
            <a:ext cx="5387314" cy="229339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5000" spc="400">
                <a:latin typeface="Montserrat"/>
                <a:ea typeface="Montserrat"/>
                <a:cs typeface="Montserrat"/>
                <a:sym typeface="Montserrat"/>
              </a:defRPr>
            </a:pPr>
            <a:r>
              <a:t>[name]</a:t>
            </a:r>
          </a:p>
          <a:p>
            <a:pPr algn="l" defTabSz="457200">
              <a:lnSpc>
                <a:spcPct val="90000"/>
              </a:lnSpc>
              <a:spcBef>
                <a:spcPts val="1000"/>
              </a:spcBef>
              <a:defRPr sz="3200" b="0" spc="256">
                <a:solidFill>
                  <a:srgbClr val="53585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[job title]</a:t>
            </a:r>
          </a:p>
        </p:txBody>
      </p:sp>
      <p:sp>
        <p:nvSpPr>
          <p:cNvPr id="155" name="Head with Shoulders"/>
          <p:cNvSpPr/>
          <p:nvPr/>
        </p:nvSpPr>
        <p:spPr>
          <a:xfrm>
            <a:off x="1183218" y="3206185"/>
            <a:ext cx="7036375" cy="6096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8419" y="0"/>
                  <a:pt x="7041" y="1374"/>
                  <a:pt x="6553" y="3337"/>
                </a:cubicBezTo>
                <a:cubicBezTo>
                  <a:pt x="6322" y="4269"/>
                  <a:pt x="6312" y="5365"/>
                  <a:pt x="6383" y="6556"/>
                </a:cubicBezTo>
                <a:cubicBezTo>
                  <a:pt x="6251" y="6550"/>
                  <a:pt x="6103" y="6550"/>
                  <a:pt x="5944" y="6556"/>
                </a:cubicBezTo>
                <a:cubicBezTo>
                  <a:pt x="5170" y="6600"/>
                  <a:pt x="5740" y="8660"/>
                  <a:pt x="6261" y="9870"/>
                </a:cubicBezTo>
                <a:cubicBezTo>
                  <a:pt x="6371" y="10117"/>
                  <a:pt x="6602" y="10060"/>
                  <a:pt x="6700" y="10028"/>
                </a:cubicBezTo>
                <a:cubicBezTo>
                  <a:pt x="6898" y="12074"/>
                  <a:pt x="7173" y="12688"/>
                  <a:pt x="7865" y="13587"/>
                </a:cubicBezTo>
                <a:lnTo>
                  <a:pt x="7853" y="14563"/>
                </a:lnTo>
                <a:cubicBezTo>
                  <a:pt x="7836" y="15893"/>
                  <a:pt x="7177" y="16995"/>
                  <a:pt x="6102" y="17704"/>
                </a:cubicBezTo>
                <a:cubicBezTo>
                  <a:pt x="6014" y="17761"/>
                  <a:pt x="5927" y="17818"/>
                  <a:pt x="5839" y="17863"/>
                </a:cubicBezTo>
                <a:cubicBezTo>
                  <a:pt x="5335" y="18148"/>
                  <a:pt x="4780" y="18293"/>
                  <a:pt x="4221" y="18318"/>
                </a:cubicBezTo>
                <a:cubicBezTo>
                  <a:pt x="1630" y="18457"/>
                  <a:pt x="779" y="19820"/>
                  <a:pt x="0" y="21600"/>
                </a:cubicBezTo>
                <a:lnTo>
                  <a:pt x="10801" y="21600"/>
                </a:lnTo>
                <a:lnTo>
                  <a:pt x="21600" y="21600"/>
                </a:lnTo>
                <a:cubicBezTo>
                  <a:pt x="20821" y="19820"/>
                  <a:pt x="19970" y="18457"/>
                  <a:pt x="17379" y="18318"/>
                </a:cubicBezTo>
                <a:cubicBezTo>
                  <a:pt x="16820" y="18286"/>
                  <a:pt x="16260" y="18148"/>
                  <a:pt x="15761" y="17863"/>
                </a:cubicBezTo>
                <a:cubicBezTo>
                  <a:pt x="15678" y="17812"/>
                  <a:pt x="15591" y="17761"/>
                  <a:pt x="15498" y="17704"/>
                </a:cubicBezTo>
                <a:cubicBezTo>
                  <a:pt x="14423" y="16995"/>
                  <a:pt x="13758" y="15893"/>
                  <a:pt x="13747" y="14563"/>
                </a:cubicBezTo>
                <a:lnTo>
                  <a:pt x="13737" y="13587"/>
                </a:lnTo>
                <a:cubicBezTo>
                  <a:pt x="14428" y="12688"/>
                  <a:pt x="14697" y="12074"/>
                  <a:pt x="14900" y="10028"/>
                </a:cubicBezTo>
                <a:cubicBezTo>
                  <a:pt x="14993" y="10066"/>
                  <a:pt x="15229" y="10123"/>
                  <a:pt x="15339" y="9870"/>
                </a:cubicBezTo>
                <a:cubicBezTo>
                  <a:pt x="15865" y="8660"/>
                  <a:pt x="16431" y="6600"/>
                  <a:pt x="15658" y="6556"/>
                </a:cubicBezTo>
                <a:cubicBezTo>
                  <a:pt x="15498" y="6550"/>
                  <a:pt x="15350" y="6543"/>
                  <a:pt x="15219" y="6556"/>
                </a:cubicBezTo>
                <a:cubicBezTo>
                  <a:pt x="15290" y="5371"/>
                  <a:pt x="15283" y="4269"/>
                  <a:pt x="15047" y="3337"/>
                </a:cubicBezTo>
                <a:cubicBezTo>
                  <a:pt x="14559" y="1374"/>
                  <a:pt x="13183" y="0"/>
                  <a:pt x="10801" y="0"/>
                </a:cubicBezTo>
                <a:close/>
              </a:path>
            </a:pathLst>
          </a:custGeom>
          <a:solidFill>
            <a:srgbClr val="51A7F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6" name="Outside of the community"/>
          <p:cNvSpPr txBox="1"/>
          <p:nvPr/>
        </p:nvSpPr>
        <p:spPr>
          <a:xfrm>
            <a:off x="8738939" y="10031131"/>
            <a:ext cx="451813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Outside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24578365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alphaModFix amt="1748"/>
          </a:blip>
          <a:stretch>
            <a:fillRect/>
          </a:stretch>
        </p:blipFill>
        <p:spPr>
          <a:xfrm>
            <a:off x="-4493335" y="1863397"/>
            <a:ext cx="13914276" cy="115498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84" y="385133"/>
            <a:ext cx="986571" cy="818923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48077" y="12934354"/>
            <a:ext cx="288786" cy="4349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3" name="Rectangle"/>
          <p:cNvSpPr/>
          <p:nvPr/>
        </p:nvSpPr>
        <p:spPr>
          <a:xfrm>
            <a:off x="12884150" y="4110401"/>
            <a:ext cx="9266883" cy="5736680"/>
          </a:xfrm>
          <a:prstGeom prst="rect">
            <a:avLst/>
          </a:prstGeom>
          <a:blipFill>
            <a:blip r:embed="rId4"/>
          </a:blip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grpSp>
        <p:nvGrpSpPr>
          <p:cNvPr id="136" name="Group"/>
          <p:cNvGrpSpPr/>
          <p:nvPr/>
        </p:nvGrpSpPr>
        <p:grpSpPr>
          <a:xfrm>
            <a:off x="8534400" y="2504136"/>
            <a:ext cx="13577491" cy="1526779"/>
            <a:chOff x="0" y="-109934"/>
            <a:chExt cx="13577490" cy="1526778"/>
          </a:xfrm>
        </p:grpSpPr>
        <p:sp>
          <p:nvSpPr>
            <p:cNvPr id="134" name="The top tasks I perform in this topic area:…"/>
            <p:cNvSpPr/>
            <p:nvPr/>
          </p:nvSpPr>
          <p:spPr>
            <a:xfrm>
              <a:off x="0" y="-109935"/>
              <a:ext cx="13577491" cy="152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2" y="0"/>
                  </a:moveTo>
                  <a:lnTo>
                    <a:pt x="838" y="1555"/>
                  </a:lnTo>
                  <a:lnTo>
                    <a:pt x="102" y="1555"/>
                  </a:lnTo>
                  <a:cubicBezTo>
                    <a:pt x="45" y="1555"/>
                    <a:pt x="0" y="1959"/>
                    <a:pt x="0" y="2459"/>
                  </a:cubicBezTo>
                  <a:lnTo>
                    <a:pt x="0" y="20696"/>
                  </a:lnTo>
                  <a:cubicBezTo>
                    <a:pt x="0" y="21196"/>
                    <a:pt x="45" y="21600"/>
                    <a:pt x="102" y="21600"/>
                  </a:cubicBezTo>
                  <a:lnTo>
                    <a:pt x="21498" y="21600"/>
                  </a:lnTo>
                  <a:cubicBezTo>
                    <a:pt x="21554" y="21600"/>
                    <a:pt x="21600" y="21196"/>
                    <a:pt x="21600" y="20696"/>
                  </a:cubicBezTo>
                  <a:lnTo>
                    <a:pt x="21600" y="2459"/>
                  </a:lnTo>
                  <a:cubicBezTo>
                    <a:pt x="21600" y="1959"/>
                    <a:pt x="21554" y="1555"/>
                    <a:pt x="21498" y="1555"/>
                  </a:cubicBezTo>
                  <a:lnTo>
                    <a:pt x="1246" y="1555"/>
                  </a:lnTo>
                  <a:lnTo>
                    <a:pt x="1042" y="0"/>
                  </a:ln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3200"/>
                </a:spcBef>
                <a:defRPr sz="160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The top tasks I perform in this topic area: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1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2</a:t>
              </a:r>
            </a:p>
          </p:txBody>
        </p:sp>
        <p:sp>
          <p:nvSpPr>
            <p:cNvPr id="135" name="Top info Sec Tasks:…"/>
            <p:cNvSpPr/>
            <p:nvPr/>
          </p:nvSpPr>
          <p:spPr>
            <a:xfrm>
              <a:off x="6425382" y="34533"/>
              <a:ext cx="6206237" cy="136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27"/>
                  </a:moveTo>
                  <a:lnTo>
                    <a:pt x="0" y="1273"/>
                  </a:lnTo>
                  <a:cubicBezTo>
                    <a:pt x="0" y="570"/>
                    <a:pt x="125" y="0"/>
                    <a:pt x="280" y="0"/>
                  </a:cubicBezTo>
                  <a:lnTo>
                    <a:pt x="21320" y="0"/>
                  </a:lnTo>
                  <a:cubicBezTo>
                    <a:pt x="21475" y="0"/>
                    <a:pt x="21600" y="570"/>
                    <a:pt x="21600" y="1273"/>
                  </a:cubicBezTo>
                  <a:lnTo>
                    <a:pt x="21600" y="20327"/>
                  </a:lnTo>
                  <a:cubicBezTo>
                    <a:pt x="21600" y="21030"/>
                    <a:pt x="21475" y="21600"/>
                    <a:pt x="21320" y="21600"/>
                  </a:cubicBezTo>
                  <a:lnTo>
                    <a:pt x="280" y="21600"/>
                  </a:lnTo>
                  <a:cubicBezTo>
                    <a:pt x="125" y="21600"/>
                    <a:pt x="0" y="21030"/>
                    <a:pt x="0" y="20327"/>
                  </a:cubicBezTo>
                  <a:close/>
                </a:path>
              </a:pathLst>
            </a:custGeom>
            <a:solidFill>
              <a:srgbClr val="57575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90500" tIns="190500" rIns="190500" bIns="190500" numCol="1" anchor="t">
              <a:noAutofit/>
            </a:bodyPr>
            <a:lstStyle/>
            <a:p>
              <a:pPr algn="l" defTabSz="457200">
                <a:lnSpc>
                  <a:spcPct val="90000"/>
                </a:lnSpc>
                <a:spcBef>
                  <a:spcPts val="500"/>
                </a:spcBef>
                <a:defRPr sz="1600" spc="128">
                  <a:solidFill>
                    <a:srgbClr val="565757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Top info Sec Tasks: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3</a:t>
              </a:r>
            </a:p>
            <a:p>
              <a:pPr marL="228600" indent="-228600" algn="l" defTabSz="4572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1600" b="0" spc="128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defRPr>
              </a:pPr>
              <a:r>
                <a:t>Bullet point 4</a:t>
              </a:r>
            </a:p>
          </p:txBody>
        </p:sp>
      </p:grpSp>
      <p:sp>
        <p:nvSpPr>
          <p:cNvPr id="137" name="My Organization…"/>
          <p:cNvSpPr/>
          <p:nvPr/>
        </p:nvSpPr>
        <p:spPr>
          <a:xfrm>
            <a:off x="17130183" y="508000"/>
            <a:ext cx="4952108" cy="1776512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32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My Organization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Details</a:t>
            </a:r>
          </a:p>
          <a:p>
            <a:pPr algn="l" defTabSz="457200">
              <a:lnSpc>
                <a:spcPct val="90000"/>
              </a:lnSpc>
              <a:spcBef>
                <a:spcPts val="500"/>
              </a:spcBef>
              <a:defRPr sz="1600" spc="128">
                <a:latin typeface="Montserrat"/>
                <a:ea typeface="Montserrat"/>
                <a:cs typeface="Montserrat"/>
                <a:sym typeface="Montserrat"/>
              </a:defRPr>
            </a:pPr>
            <a:r>
              <a:t>Department</a:t>
            </a:r>
          </a:p>
        </p:txBody>
      </p:sp>
      <p:sp>
        <p:nvSpPr>
          <p:cNvPr id="138" name="The Technology I Use…"/>
          <p:cNvSpPr/>
          <p:nvPr/>
        </p:nvSpPr>
        <p:spPr>
          <a:xfrm>
            <a:off x="8439150" y="4224701"/>
            <a:ext cx="4188024" cy="26070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The Technology I Use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TEch</a:t>
            </a:r>
          </a:p>
        </p:txBody>
      </p:sp>
      <p:sp>
        <p:nvSpPr>
          <p:cNvPr id="139" name="How I make decisions"/>
          <p:cNvSpPr/>
          <p:nvPr/>
        </p:nvSpPr>
        <p:spPr>
          <a:xfrm>
            <a:off x="8499723" y="7262812"/>
            <a:ext cx="3861892" cy="434976"/>
          </a:xfrm>
          <a:prstGeom prst="rightArrow">
            <a:avLst>
              <a:gd name="adj1" fmla="val 100000"/>
              <a:gd name="adj2" fmla="val 38047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How I make decisions</a:t>
            </a:r>
          </a:p>
        </p:txBody>
      </p:sp>
      <p:sp>
        <p:nvSpPr>
          <p:cNvPr id="140" name="Decisive factor 1…"/>
          <p:cNvSpPr/>
          <p:nvPr/>
        </p:nvSpPr>
        <p:spPr>
          <a:xfrm>
            <a:off x="8439150" y="7695356"/>
            <a:ext cx="4188024" cy="16853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Decisive factor 3</a:t>
            </a:r>
          </a:p>
        </p:txBody>
      </p:sp>
      <p:sp>
        <p:nvSpPr>
          <p:cNvPr id="141" name="Challenges and success"/>
          <p:cNvSpPr/>
          <p:nvPr/>
        </p:nvSpPr>
        <p:spPr>
          <a:xfrm rot="16200000">
            <a:off x="11219234" y="6930900"/>
            <a:ext cx="4683721" cy="676028"/>
          </a:xfrm>
          <a:prstGeom prst="rightArrow">
            <a:avLst>
              <a:gd name="adj1" fmla="val 100000"/>
              <a:gd name="adj2" fmla="val 24481"/>
            </a:avLst>
          </a:prstGeom>
          <a:blipFill>
            <a:blip r:embed="rId6"/>
          </a:blip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457200">
              <a:lnSpc>
                <a:spcPct val="90000"/>
              </a:lnSpc>
              <a:spcBef>
                <a:spcPts val="3200"/>
              </a:spcBef>
              <a:defRPr sz="1600" spc="128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Challenges and success</a:t>
            </a:r>
          </a:p>
        </p:txBody>
      </p:sp>
      <p:sp>
        <p:nvSpPr>
          <p:cNvPr id="142" name="My Needs Program"/>
          <p:cNvSpPr txBox="1"/>
          <p:nvPr/>
        </p:nvSpPr>
        <p:spPr>
          <a:xfrm>
            <a:off x="13276738" y="4354314"/>
            <a:ext cx="3202624" cy="574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lnSpc>
                <a:spcPct val="90000"/>
              </a:lnSpc>
              <a:defRPr sz="25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My Needs Program</a:t>
            </a:r>
          </a:p>
        </p:txBody>
      </p:sp>
      <p:sp>
        <p:nvSpPr>
          <p:cNvPr id="143" name="Top challenges…"/>
          <p:cNvSpPr/>
          <p:nvPr/>
        </p:nvSpPr>
        <p:spPr>
          <a:xfrm>
            <a:off x="14001750" y="4995664"/>
            <a:ext cx="4188024" cy="2607072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Top challenges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Challenge 3</a:t>
            </a:r>
          </a:p>
        </p:txBody>
      </p:sp>
      <p:sp>
        <p:nvSpPr>
          <p:cNvPr id="144" name="Measures of success…"/>
          <p:cNvSpPr/>
          <p:nvPr/>
        </p:nvSpPr>
        <p:spPr>
          <a:xfrm>
            <a:off x="14001750" y="7234510"/>
            <a:ext cx="4188024" cy="2607073"/>
          </a:xfrm>
          <a:prstGeom prst="rect">
            <a:avLst/>
          </a:prstGeom>
          <a:solidFill>
            <a:srgbClr val="B0DCF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Measures of success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Metric 3</a:t>
            </a:r>
          </a:p>
        </p:txBody>
      </p:sp>
      <p:sp>
        <p:nvSpPr>
          <p:cNvPr id="145" name="My key motivators…"/>
          <p:cNvSpPr/>
          <p:nvPr/>
        </p:nvSpPr>
        <p:spPr>
          <a:xfrm>
            <a:off x="18383250" y="4538464"/>
            <a:ext cx="3402966" cy="255416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My key motivators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Motivation 3</a:t>
            </a:r>
          </a:p>
        </p:txBody>
      </p:sp>
      <p:sp>
        <p:nvSpPr>
          <p:cNvPr id="146" name="I want to connect with…"/>
          <p:cNvSpPr/>
          <p:nvPr/>
        </p:nvSpPr>
        <p:spPr>
          <a:xfrm>
            <a:off x="18383249" y="7377813"/>
            <a:ext cx="3402967" cy="219220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700" spc="136">
                <a:latin typeface="Montserrat"/>
                <a:ea typeface="Montserrat"/>
                <a:cs typeface="Montserrat"/>
                <a:sym typeface="Montserrat"/>
              </a:defRPr>
            </a:pPr>
            <a:r>
              <a:t>I want to connect with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700" b="0" spc="136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Person/group</a:t>
            </a:r>
          </a:p>
        </p:txBody>
      </p:sp>
      <p:sp>
        <p:nvSpPr>
          <p:cNvPr id="147" name="Line"/>
          <p:cNvSpPr/>
          <p:nvPr/>
        </p:nvSpPr>
        <p:spPr>
          <a:xfrm>
            <a:off x="8528050" y="9874250"/>
            <a:ext cx="13490278" cy="0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48" name="I get information from:…"/>
          <p:cNvSpPr/>
          <p:nvPr/>
        </p:nvSpPr>
        <p:spPr>
          <a:xfrm>
            <a:off x="8743950" y="10587401"/>
            <a:ext cx="4009678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 get information from: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Source 3</a:t>
            </a:r>
          </a:p>
        </p:txBody>
      </p:sp>
      <p:sp>
        <p:nvSpPr>
          <p:cNvPr id="149" name="I’m also a member of:…"/>
          <p:cNvSpPr/>
          <p:nvPr/>
        </p:nvSpPr>
        <p:spPr>
          <a:xfrm>
            <a:off x="13344549" y="10587401"/>
            <a:ext cx="5108725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I’m also a member of: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1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2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Community 3</a:t>
            </a:r>
          </a:p>
        </p:txBody>
      </p:sp>
      <p:sp>
        <p:nvSpPr>
          <p:cNvPr id="150" name="My social media presence…"/>
          <p:cNvSpPr/>
          <p:nvPr/>
        </p:nvSpPr>
        <p:spPr>
          <a:xfrm>
            <a:off x="18747672" y="10587401"/>
            <a:ext cx="3390266" cy="217950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1800" spc="144">
                <a:latin typeface="Montserrat"/>
                <a:ea typeface="Montserrat"/>
                <a:cs typeface="Montserrat"/>
                <a:sym typeface="Montserrat"/>
              </a:defRPr>
            </a:pPr>
            <a:r>
              <a:t>My social media presence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Size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Type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Other</a:t>
            </a:r>
          </a:p>
        </p:txBody>
      </p:sp>
      <p:sp>
        <p:nvSpPr>
          <p:cNvPr id="151" name="Line"/>
          <p:cNvSpPr/>
          <p:nvPr/>
        </p:nvSpPr>
        <p:spPr>
          <a:xfrm>
            <a:off x="8528050" y="12935777"/>
            <a:ext cx="13490278" cy="1"/>
          </a:xfrm>
          <a:prstGeom prst="line">
            <a:avLst/>
          </a:prstGeom>
          <a:ln w="38100">
            <a:solidFill>
              <a:srgbClr val="B0DCF1"/>
            </a:solidFill>
            <a:custDash>
              <a:ds d="200000" sp="2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2" name="“I have a great quote that I’m going to put in here”"/>
          <p:cNvSpPr/>
          <p:nvPr/>
        </p:nvSpPr>
        <p:spPr>
          <a:xfrm>
            <a:off x="1249784" y="9554305"/>
            <a:ext cx="6903244" cy="3515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85" y="0"/>
                </a:moveTo>
                <a:lnTo>
                  <a:pt x="5943" y="1570"/>
                </a:lnTo>
                <a:lnTo>
                  <a:pt x="391" y="1570"/>
                </a:lnTo>
                <a:cubicBezTo>
                  <a:pt x="175" y="1570"/>
                  <a:pt x="0" y="1915"/>
                  <a:pt x="0" y="2338"/>
                </a:cubicBezTo>
                <a:lnTo>
                  <a:pt x="0" y="20832"/>
                </a:lnTo>
                <a:cubicBezTo>
                  <a:pt x="0" y="21256"/>
                  <a:pt x="175" y="21600"/>
                  <a:pt x="391" y="21600"/>
                </a:cubicBezTo>
                <a:lnTo>
                  <a:pt x="21209" y="21600"/>
                </a:lnTo>
                <a:cubicBezTo>
                  <a:pt x="21425" y="21600"/>
                  <a:pt x="21600" y="21256"/>
                  <a:pt x="21600" y="20832"/>
                </a:cubicBezTo>
                <a:lnTo>
                  <a:pt x="21600" y="2338"/>
                </a:lnTo>
                <a:cubicBezTo>
                  <a:pt x="21600" y="1915"/>
                  <a:pt x="21425" y="1570"/>
                  <a:pt x="21209" y="1570"/>
                </a:cubicBezTo>
                <a:lnTo>
                  <a:pt x="8027" y="1570"/>
                </a:lnTo>
                <a:lnTo>
                  <a:pt x="6985" y="0"/>
                </a:lnTo>
                <a:close/>
              </a:path>
            </a:pathLst>
          </a:custGeom>
          <a:solidFill>
            <a:srgbClr val="A4D7EE"/>
          </a:solidFill>
          <a:ln w="12700">
            <a:solidFill>
              <a:srgbClr val="51A7F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>
            <a:lvl1pPr defTabSz="457200">
              <a:lnSpc>
                <a:spcPct val="90000"/>
              </a:lnSpc>
              <a:spcBef>
                <a:spcPts val="3200"/>
              </a:spcBef>
              <a:defRPr sz="4500" spc="36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“I have a great quote that I’m going to put in here”</a:t>
            </a:r>
          </a:p>
        </p:txBody>
      </p:sp>
      <p:sp>
        <p:nvSpPr>
          <p:cNvPr id="153" name="My Role…"/>
          <p:cNvSpPr/>
          <p:nvPr/>
        </p:nvSpPr>
        <p:spPr>
          <a:xfrm>
            <a:off x="8574616" y="501650"/>
            <a:ext cx="5387315" cy="178921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pPr>
            <a:r>
              <a:t>My Role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  <a:p>
            <a:pPr marL="259291" indent="-259291" algn="l" defTabSz="457200">
              <a:lnSpc>
                <a:spcPct val="90000"/>
              </a:lnSpc>
              <a:spcBef>
                <a:spcPts val="1000"/>
              </a:spcBef>
              <a:buSzPct val="45000"/>
              <a:buBlip>
                <a:blip r:embed="rId5"/>
              </a:buBlip>
              <a:defRPr sz="1600" b="0" spc="128"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This application</a:t>
            </a:r>
          </a:p>
        </p:txBody>
      </p:sp>
      <p:sp>
        <p:nvSpPr>
          <p:cNvPr id="154" name="[name]…"/>
          <p:cNvSpPr/>
          <p:nvPr/>
        </p:nvSpPr>
        <p:spPr>
          <a:xfrm>
            <a:off x="1708150" y="-2531"/>
            <a:ext cx="5387314" cy="229339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0" tIns="190500" rIns="190500" bIns="190500"/>
          <a:lstStyle/>
          <a:p>
            <a:pPr algn="l" defTabSz="457200">
              <a:lnSpc>
                <a:spcPct val="90000"/>
              </a:lnSpc>
              <a:spcBef>
                <a:spcPts val="1000"/>
              </a:spcBef>
              <a:defRPr sz="5000" spc="400">
                <a:latin typeface="Montserrat"/>
                <a:ea typeface="Montserrat"/>
                <a:cs typeface="Montserrat"/>
                <a:sym typeface="Montserrat"/>
              </a:defRPr>
            </a:pPr>
            <a:r>
              <a:t>[name]</a:t>
            </a:r>
          </a:p>
          <a:p>
            <a:pPr algn="l" defTabSz="457200">
              <a:lnSpc>
                <a:spcPct val="90000"/>
              </a:lnSpc>
              <a:spcBef>
                <a:spcPts val="1000"/>
              </a:spcBef>
              <a:defRPr sz="3200" b="0" spc="256">
                <a:solidFill>
                  <a:srgbClr val="53585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[job title]</a:t>
            </a:r>
          </a:p>
        </p:txBody>
      </p:sp>
      <p:sp>
        <p:nvSpPr>
          <p:cNvPr id="155" name="Head with Shoulders"/>
          <p:cNvSpPr/>
          <p:nvPr/>
        </p:nvSpPr>
        <p:spPr>
          <a:xfrm>
            <a:off x="1183218" y="3206185"/>
            <a:ext cx="7036375" cy="6096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8419" y="0"/>
                  <a:pt x="7041" y="1374"/>
                  <a:pt x="6553" y="3337"/>
                </a:cubicBezTo>
                <a:cubicBezTo>
                  <a:pt x="6322" y="4269"/>
                  <a:pt x="6312" y="5365"/>
                  <a:pt x="6383" y="6556"/>
                </a:cubicBezTo>
                <a:cubicBezTo>
                  <a:pt x="6251" y="6550"/>
                  <a:pt x="6103" y="6550"/>
                  <a:pt x="5944" y="6556"/>
                </a:cubicBezTo>
                <a:cubicBezTo>
                  <a:pt x="5170" y="6600"/>
                  <a:pt x="5740" y="8660"/>
                  <a:pt x="6261" y="9870"/>
                </a:cubicBezTo>
                <a:cubicBezTo>
                  <a:pt x="6371" y="10117"/>
                  <a:pt x="6602" y="10060"/>
                  <a:pt x="6700" y="10028"/>
                </a:cubicBezTo>
                <a:cubicBezTo>
                  <a:pt x="6898" y="12074"/>
                  <a:pt x="7173" y="12688"/>
                  <a:pt x="7865" y="13587"/>
                </a:cubicBezTo>
                <a:lnTo>
                  <a:pt x="7853" y="14563"/>
                </a:lnTo>
                <a:cubicBezTo>
                  <a:pt x="7836" y="15893"/>
                  <a:pt x="7177" y="16995"/>
                  <a:pt x="6102" y="17704"/>
                </a:cubicBezTo>
                <a:cubicBezTo>
                  <a:pt x="6014" y="17761"/>
                  <a:pt x="5927" y="17818"/>
                  <a:pt x="5839" y="17863"/>
                </a:cubicBezTo>
                <a:cubicBezTo>
                  <a:pt x="5335" y="18148"/>
                  <a:pt x="4780" y="18293"/>
                  <a:pt x="4221" y="18318"/>
                </a:cubicBezTo>
                <a:cubicBezTo>
                  <a:pt x="1630" y="18457"/>
                  <a:pt x="779" y="19820"/>
                  <a:pt x="0" y="21600"/>
                </a:cubicBezTo>
                <a:lnTo>
                  <a:pt x="10801" y="21600"/>
                </a:lnTo>
                <a:lnTo>
                  <a:pt x="21600" y="21600"/>
                </a:lnTo>
                <a:cubicBezTo>
                  <a:pt x="20821" y="19820"/>
                  <a:pt x="19970" y="18457"/>
                  <a:pt x="17379" y="18318"/>
                </a:cubicBezTo>
                <a:cubicBezTo>
                  <a:pt x="16820" y="18286"/>
                  <a:pt x="16260" y="18148"/>
                  <a:pt x="15761" y="17863"/>
                </a:cubicBezTo>
                <a:cubicBezTo>
                  <a:pt x="15678" y="17812"/>
                  <a:pt x="15591" y="17761"/>
                  <a:pt x="15498" y="17704"/>
                </a:cubicBezTo>
                <a:cubicBezTo>
                  <a:pt x="14423" y="16995"/>
                  <a:pt x="13758" y="15893"/>
                  <a:pt x="13747" y="14563"/>
                </a:cubicBezTo>
                <a:lnTo>
                  <a:pt x="13737" y="13587"/>
                </a:lnTo>
                <a:cubicBezTo>
                  <a:pt x="14428" y="12688"/>
                  <a:pt x="14697" y="12074"/>
                  <a:pt x="14900" y="10028"/>
                </a:cubicBezTo>
                <a:cubicBezTo>
                  <a:pt x="14993" y="10066"/>
                  <a:pt x="15229" y="10123"/>
                  <a:pt x="15339" y="9870"/>
                </a:cubicBezTo>
                <a:cubicBezTo>
                  <a:pt x="15865" y="8660"/>
                  <a:pt x="16431" y="6600"/>
                  <a:pt x="15658" y="6556"/>
                </a:cubicBezTo>
                <a:cubicBezTo>
                  <a:pt x="15498" y="6550"/>
                  <a:pt x="15350" y="6543"/>
                  <a:pt x="15219" y="6556"/>
                </a:cubicBezTo>
                <a:cubicBezTo>
                  <a:pt x="15290" y="5371"/>
                  <a:pt x="15283" y="4269"/>
                  <a:pt x="15047" y="3337"/>
                </a:cubicBezTo>
                <a:cubicBezTo>
                  <a:pt x="14559" y="1374"/>
                  <a:pt x="13183" y="0"/>
                  <a:pt x="10801" y="0"/>
                </a:cubicBezTo>
                <a:close/>
              </a:path>
            </a:pathLst>
          </a:custGeom>
          <a:solidFill>
            <a:srgbClr val="51A7F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457200">
              <a:lnSpc>
                <a:spcPct val="90000"/>
              </a:lnSpc>
              <a:spcBef>
                <a:spcPts val="3200"/>
              </a:spcBef>
              <a:defRPr sz="1600" b="0" spc="128">
                <a:solidFill>
                  <a:srgbClr val="777F8B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/>
          </a:p>
        </p:txBody>
      </p:sp>
      <p:sp>
        <p:nvSpPr>
          <p:cNvPr id="156" name="Outside of the community"/>
          <p:cNvSpPr txBox="1"/>
          <p:nvPr/>
        </p:nvSpPr>
        <p:spPr>
          <a:xfrm>
            <a:off x="8738939" y="10031131"/>
            <a:ext cx="451813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lnSpc>
                <a:spcPct val="90000"/>
              </a:lnSpc>
              <a:spcBef>
                <a:spcPts val="1000"/>
              </a:spcBef>
              <a:defRPr sz="2100" spc="168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Outside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23267824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Macintosh PowerPoint</Application>
  <PresentationFormat>Custom</PresentationFormat>
  <Paragraphs>224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Helvetica Neue</vt:lpstr>
      <vt:lpstr>Helvetica Neue Light</vt:lpstr>
      <vt:lpstr>Helvetica Neue Medium</vt:lpstr>
      <vt:lpstr>Montserrat</vt:lpstr>
      <vt:lpstr>Montserrat Light</vt:lpstr>
      <vt:lpstr>White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Millington</cp:lastModifiedBy>
  <cp:revision>2</cp:revision>
  <dcterms:modified xsi:type="dcterms:W3CDTF">2021-05-14T13:22:30Z</dcterms:modified>
</cp:coreProperties>
</file>