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1pPr>
    <a:lvl2pPr marL="0" marR="0" indent="4572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2pPr>
    <a:lvl3pPr marL="0" marR="0" indent="9144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3pPr>
    <a:lvl4pPr marL="0" marR="0" indent="13716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4pPr>
    <a:lvl5pPr marL="0" marR="0" indent="18288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5pPr>
    <a:lvl6pPr marL="0" marR="0" indent="22860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6pPr>
    <a:lvl7pPr marL="0" marR="0" indent="27432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7pPr>
    <a:lvl8pPr marL="0" marR="0" indent="32004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8pPr>
    <a:lvl9pPr marL="0" marR="0" indent="365760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b="def" i="def"/>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91" name="Shape 191"/>
          <p:cNvSpPr/>
          <p:nvPr>
            <p:ph type="sldImg"/>
          </p:nvPr>
        </p:nvSpPr>
        <p:spPr>
          <a:xfrm>
            <a:off x="1143000" y="685800"/>
            <a:ext cx="4572000" cy="3429000"/>
          </a:xfrm>
          <a:prstGeom prst="rect">
            <a:avLst/>
          </a:prstGeom>
        </p:spPr>
        <p:txBody>
          <a:bodyPr/>
          <a:lstStyle/>
          <a:p>
            <a:pPr/>
          </a:p>
        </p:txBody>
      </p:sp>
      <p:sp>
        <p:nvSpPr>
          <p:cNvPr id="192" name="Shape 1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19200" y="11986162"/>
            <a:ext cx="21945599" cy="605791"/>
          </a:xfrm>
          <a:prstGeom prst="rect">
            <a:avLst/>
          </a:prstGeom>
        </p:spPr>
        <p:txBody>
          <a:bodyPr/>
          <a:lstStyle>
            <a:lvl1pPr marL="0" indent="0" algn="ctr" defTabSz="825500">
              <a:lnSpc>
                <a:spcPct val="100000"/>
              </a:lnSpc>
              <a:spcBef>
                <a:spcPts val="0"/>
              </a:spcBef>
              <a:buSzTx/>
              <a:buNone/>
              <a:defRPr spc="-29" sz="3000">
                <a:latin typeface="Graphik Medium"/>
                <a:ea typeface="Graphik Medium"/>
                <a:cs typeface="Graphik Medium"/>
                <a:sym typeface="Graphik Medium"/>
              </a:defRPr>
            </a:lvl1pPr>
          </a:lstStyle>
          <a:p>
            <a:pPr/>
            <a:r>
              <a:t>Author and Date</a:t>
            </a:r>
          </a:p>
        </p:txBody>
      </p:sp>
      <p:sp>
        <p:nvSpPr>
          <p:cNvPr id="12" name="Presentation Title"/>
          <p:cNvSpPr txBox="1"/>
          <p:nvPr>
            <p:ph type="title" hasCustomPrompt="1"/>
          </p:nvPr>
        </p:nvSpPr>
        <p:spPr>
          <a:xfrm>
            <a:off x="1219200" y="3543300"/>
            <a:ext cx="21945600" cy="4267200"/>
          </a:xfrm>
          <a:prstGeom prst="rect">
            <a:avLst/>
          </a:prstGeom>
        </p:spPr>
        <p:txBody>
          <a:bodyPr anchor="b"/>
          <a:lstStyle>
            <a:lvl1pPr>
              <a:defRPr spc="-128" sz="12800"/>
            </a:lvl1pPr>
          </a:lstStyle>
          <a:p>
            <a:pPr/>
            <a:r>
              <a:t>Presentation Title</a:t>
            </a:r>
          </a:p>
        </p:txBody>
      </p:sp>
      <p:sp>
        <p:nvSpPr>
          <p:cNvPr id="13" name="Body Level One…"/>
          <p:cNvSpPr txBox="1"/>
          <p:nvPr>
            <p:ph type="body" sz="quarter" idx="1" hasCustomPrompt="1"/>
          </p:nvPr>
        </p:nvSpPr>
        <p:spPr>
          <a:xfrm>
            <a:off x="1219200" y="7567579"/>
            <a:ext cx="21945600" cy="2250593"/>
          </a:xfrm>
          <a:prstGeom prst="rect">
            <a:avLst/>
          </a:prstGeom>
        </p:spPr>
        <p:txBody>
          <a:bodyPr/>
          <a:lstStyle>
            <a:lvl1pPr marL="0" indent="0" algn="ctr" defTabSz="825500">
              <a:lnSpc>
                <a:spcPct val="100000"/>
              </a:lnSpc>
              <a:spcBef>
                <a:spcPts val="0"/>
              </a:spcBef>
              <a:buSzTx/>
              <a:buNone/>
              <a:defRPr spc="-59" sz="6000">
                <a:latin typeface="Graphik Semibold"/>
                <a:ea typeface="Graphik Semibold"/>
                <a:cs typeface="Graphik Semibold"/>
                <a:sym typeface="Graphik Semibold"/>
              </a:defRPr>
            </a:lvl1pPr>
            <a:lvl2pPr marL="0" indent="457200" algn="ctr" defTabSz="825500">
              <a:lnSpc>
                <a:spcPct val="100000"/>
              </a:lnSpc>
              <a:spcBef>
                <a:spcPts val="0"/>
              </a:spcBef>
              <a:buSzTx/>
              <a:buNone/>
              <a:defRPr spc="-59" sz="6000">
                <a:latin typeface="Graphik Semibold"/>
                <a:ea typeface="Graphik Semibold"/>
                <a:cs typeface="Graphik Semibold"/>
                <a:sym typeface="Graphik Semibold"/>
              </a:defRPr>
            </a:lvl2pPr>
            <a:lvl3pPr marL="0" indent="914400" algn="ctr" defTabSz="825500">
              <a:lnSpc>
                <a:spcPct val="100000"/>
              </a:lnSpc>
              <a:spcBef>
                <a:spcPts val="0"/>
              </a:spcBef>
              <a:buSzTx/>
              <a:buNone/>
              <a:defRPr spc="-59" sz="6000">
                <a:latin typeface="Graphik Semibold"/>
                <a:ea typeface="Graphik Semibold"/>
                <a:cs typeface="Graphik Semibold"/>
                <a:sym typeface="Graphik Semibold"/>
              </a:defRPr>
            </a:lvl3pPr>
            <a:lvl4pPr marL="0" indent="1371600" algn="ctr" defTabSz="825500">
              <a:lnSpc>
                <a:spcPct val="100000"/>
              </a:lnSpc>
              <a:spcBef>
                <a:spcPts val="0"/>
              </a:spcBef>
              <a:buSzTx/>
              <a:buNone/>
              <a:defRPr spc="-59" sz="6000">
                <a:latin typeface="Graphik Semibold"/>
                <a:ea typeface="Graphik Semibold"/>
                <a:cs typeface="Graphik Semibold"/>
                <a:sym typeface="Graphik Semibold"/>
              </a:defRPr>
            </a:lvl4pPr>
            <a:lvl5pPr marL="0" indent="1828800" algn="ctr" defTabSz="825500">
              <a:lnSpc>
                <a:spcPct val="100000"/>
              </a:lnSpc>
              <a:spcBef>
                <a:spcPts val="0"/>
              </a:spcBef>
              <a:buSzTx/>
              <a:buNone/>
              <a:defRPr spc="-59" sz="6000">
                <a:latin typeface="Graphik Semibold"/>
                <a:ea typeface="Graphik Semibold"/>
                <a:cs typeface="Graphik Semibold"/>
                <a:sym typeface="Graphik Semibold"/>
              </a:defRPr>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457200" algn="ctr" defTabSz="2438400">
              <a:lnSpc>
                <a:spcPct val="80000"/>
              </a:lnSpc>
              <a:spcBef>
                <a:spcPts val="0"/>
              </a:spcBef>
              <a:buSzTx/>
              <a:buNone/>
              <a:defRPr sz="12800">
                <a:latin typeface="Canela Regular"/>
                <a:ea typeface="Canela Regular"/>
                <a:cs typeface="Canela Regular"/>
                <a:sym typeface="Canela Regular"/>
              </a:defRPr>
            </a:lvl2pPr>
            <a:lvl3pPr marL="0" indent="914400" algn="ctr" defTabSz="2438400">
              <a:lnSpc>
                <a:spcPct val="80000"/>
              </a:lnSpc>
              <a:spcBef>
                <a:spcPts val="0"/>
              </a:spcBef>
              <a:buSzTx/>
              <a:buNone/>
              <a:defRPr sz="12800">
                <a:latin typeface="Canela Regular"/>
                <a:ea typeface="Canela Regular"/>
                <a:cs typeface="Canela Regular"/>
                <a:sym typeface="Canela Regular"/>
              </a:defRPr>
            </a:lvl3pPr>
            <a:lvl4pPr marL="0" indent="1371600" algn="ctr" defTabSz="2438400">
              <a:lnSpc>
                <a:spcPct val="80000"/>
              </a:lnSpc>
              <a:spcBef>
                <a:spcPts val="0"/>
              </a:spcBef>
              <a:buSzTx/>
              <a:buNone/>
              <a:defRPr sz="12800">
                <a:latin typeface="Canela Regular"/>
                <a:ea typeface="Canela Regular"/>
                <a:cs typeface="Canela Regular"/>
                <a:sym typeface="Canela Regular"/>
              </a:defRPr>
            </a:lvl4pPr>
            <a:lvl5pPr marL="0" indent="1828800" algn="ctr" defTabSz="2438400">
              <a:lnSpc>
                <a:spcPct val="80000"/>
              </a:lnSpc>
              <a:spcBef>
                <a:spcPts val="0"/>
              </a:spcBef>
              <a:buSzTx/>
              <a:buNone/>
              <a:defRPr sz="12800">
                <a:latin typeface="Canela Regular"/>
                <a:ea typeface="Canela Regular"/>
                <a:cs typeface="Canela Regular"/>
                <a:sym typeface="Canela Regular"/>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Fact information"/>
          <p:cNvSpPr txBox="1"/>
          <p:nvPr>
            <p:ph type="body" sz="quarter" idx="21" hasCustomPrompt="1"/>
          </p:nvPr>
        </p:nvSpPr>
        <p:spPr>
          <a:xfrm>
            <a:off x="1219200" y="8462239"/>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Fact information</a:t>
            </a:r>
          </a:p>
        </p:txBody>
      </p:sp>
      <p:sp>
        <p:nvSpPr>
          <p:cNvPr id="107" name="Body Level One…"/>
          <p:cNvSpPr txBox="1"/>
          <p:nvPr>
            <p:ph type="body" sz="half" idx="1" hasCustomPrompt="1"/>
          </p:nvPr>
        </p:nvSpPr>
        <p:spPr>
          <a:xfrm>
            <a:off x="1219200" y="4214484"/>
            <a:ext cx="21945600" cy="4269708"/>
          </a:xfrm>
          <a:prstGeom prst="rect">
            <a:avLst/>
          </a:prstGeom>
        </p:spPr>
        <p:txBody>
          <a:bodyPr anchor="b"/>
          <a:lstStyle>
            <a:lvl1pPr marL="0" indent="0" algn="ctr" defTabSz="2438400">
              <a:lnSpc>
                <a:spcPct val="80000"/>
              </a:lnSpc>
              <a:spcBef>
                <a:spcPts val="0"/>
              </a:spcBef>
              <a:buSzTx/>
              <a:buNone/>
              <a:defRPr sz="22400">
                <a:latin typeface="+mn-lt"/>
                <a:ea typeface="+mn-ea"/>
                <a:cs typeface="+mn-cs"/>
                <a:sym typeface="Canela Bold"/>
              </a:defRPr>
            </a:lvl1pPr>
            <a:lvl2pPr marL="0" indent="457200" algn="ctr" defTabSz="2438400">
              <a:lnSpc>
                <a:spcPct val="80000"/>
              </a:lnSpc>
              <a:spcBef>
                <a:spcPts val="0"/>
              </a:spcBef>
              <a:buSzTx/>
              <a:buNone/>
              <a:defRPr sz="22400">
                <a:latin typeface="+mn-lt"/>
                <a:ea typeface="+mn-ea"/>
                <a:cs typeface="+mn-cs"/>
                <a:sym typeface="Canela Bold"/>
              </a:defRPr>
            </a:lvl2pPr>
            <a:lvl3pPr marL="0" indent="914400" algn="ctr" defTabSz="2438400">
              <a:lnSpc>
                <a:spcPct val="80000"/>
              </a:lnSpc>
              <a:spcBef>
                <a:spcPts val="0"/>
              </a:spcBef>
              <a:buSzTx/>
              <a:buNone/>
              <a:defRPr sz="22400">
                <a:latin typeface="+mn-lt"/>
                <a:ea typeface="+mn-ea"/>
                <a:cs typeface="+mn-cs"/>
                <a:sym typeface="Canela Bold"/>
              </a:defRPr>
            </a:lvl3pPr>
            <a:lvl4pPr marL="0" indent="1371600" algn="ctr" defTabSz="2438400">
              <a:lnSpc>
                <a:spcPct val="80000"/>
              </a:lnSpc>
              <a:spcBef>
                <a:spcPts val="0"/>
              </a:spcBef>
              <a:buSzTx/>
              <a:buNone/>
              <a:defRPr sz="22400">
                <a:latin typeface="+mn-lt"/>
                <a:ea typeface="+mn-ea"/>
                <a:cs typeface="+mn-cs"/>
                <a:sym typeface="Canela Bold"/>
              </a:defRPr>
            </a:lvl4pPr>
            <a:lvl5pPr marL="0" indent="1828800" algn="ctr" defTabSz="2438400">
              <a:lnSpc>
                <a:spcPct val="80000"/>
              </a:lnSpc>
              <a:spcBef>
                <a:spcPts val="0"/>
              </a:spcBef>
              <a:buSzTx/>
              <a:buNone/>
              <a:defRPr sz="22400">
                <a:latin typeface="+mn-lt"/>
                <a:ea typeface="+mn-ea"/>
                <a:cs typeface="+mn-cs"/>
                <a:sym typeface="Canela Bold"/>
              </a:defRPr>
            </a:lvl5pPr>
          </a:lstStyle>
          <a:p>
            <a:pPr/>
            <a:r>
              <a:t>100%</a:t>
            </a:r>
          </a:p>
          <a:p>
            <a:pPr lvl="1"/>
            <a:r>
              <a:t/>
            </a:r>
          </a:p>
          <a:p>
            <a:pPr lvl="2"/>
            <a:r>
              <a:t/>
            </a:r>
          </a:p>
          <a:p>
            <a:pPr lvl="3"/>
            <a:r>
              <a:t/>
            </a:r>
          </a:p>
          <a:p>
            <a:pPr lvl="4"/>
            <a:r>
              <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1219200" y="11100053"/>
            <a:ext cx="21945602" cy="832613"/>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Attribution</a:t>
            </a:r>
          </a:p>
        </p:txBody>
      </p:sp>
      <p:sp>
        <p:nvSpPr>
          <p:cNvPr id="116" name="Body Level One…"/>
          <p:cNvSpPr txBox="1"/>
          <p:nvPr>
            <p:ph type="body" sz="half" idx="1" hasCustomPrompt="1"/>
          </p:nvPr>
        </p:nvSpPr>
        <p:spPr>
          <a:xfrm>
            <a:off x="1219200" y="4178300"/>
            <a:ext cx="21945600" cy="4416425"/>
          </a:xfrm>
          <a:prstGeom prst="rect">
            <a:avLst/>
          </a:prstGeom>
        </p:spPr>
        <p:txBody>
          <a:bodyPr anchor="ctr"/>
          <a:lstStyle>
            <a:lvl1pPr marL="0" indent="0" algn="ctr" defTabSz="2438400">
              <a:lnSpc>
                <a:spcPct val="80000"/>
              </a:lnSpc>
              <a:spcBef>
                <a:spcPts val="0"/>
              </a:spcBef>
              <a:buSzTx/>
              <a:buNone/>
              <a:defRPr sz="8400">
                <a:latin typeface="+mn-lt"/>
                <a:ea typeface="+mn-ea"/>
                <a:cs typeface="+mn-cs"/>
                <a:sym typeface="Canela Bold"/>
              </a:defRPr>
            </a:lvl1pPr>
            <a:lvl2pPr marL="0" indent="457200" algn="ctr" defTabSz="2438400">
              <a:lnSpc>
                <a:spcPct val="80000"/>
              </a:lnSpc>
              <a:spcBef>
                <a:spcPts val="0"/>
              </a:spcBef>
              <a:buSzTx/>
              <a:buNone/>
              <a:defRPr sz="8400">
                <a:latin typeface="+mn-lt"/>
                <a:ea typeface="+mn-ea"/>
                <a:cs typeface="+mn-cs"/>
                <a:sym typeface="Canela Bold"/>
              </a:defRPr>
            </a:lvl2pPr>
            <a:lvl3pPr marL="0" indent="914400" algn="ctr" defTabSz="2438400">
              <a:lnSpc>
                <a:spcPct val="80000"/>
              </a:lnSpc>
              <a:spcBef>
                <a:spcPts val="0"/>
              </a:spcBef>
              <a:buSzTx/>
              <a:buNone/>
              <a:defRPr sz="8400">
                <a:latin typeface="+mn-lt"/>
                <a:ea typeface="+mn-ea"/>
                <a:cs typeface="+mn-cs"/>
                <a:sym typeface="Canela Bold"/>
              </a:defRPr>
            </a:lvl3pPr>
            <a:lvl4pPr marL="0" indent="1371600" algn="ctr" defTabSz="2438400">
              <a:lnSpc>
                <a:spcPct val="80000"/>
              </a:lnSpc>
              <a:spcBef>
                <a:spcPts val="0"/>
              </a:spcBef>
              <a:buSzTx/>
              <a:buNone/>
              <a:defRPr sz="8400">
                <a:latin typeface="+mn-lt"/>
                <a:ea typeface="+mn-ea"/>
                <a:cs typeface="+mn-cs"/>
                <a:sym typeface="Canela Bold"/>
              </a:defRPr>
            </a:lvl4pPr>
            <a:lvl5pPr marL="0" indent="1828800" algn="ctr" defTabSz="2438400">
              <a:lnSpc>
                <a:spcPct val="80000"/>
              </a:lnSpc>
              <a:spcBef>
                <a:spcPts val="0"/>
              </a:spcBef>
              <a:buSzTx/>
              <a:buNone/>
              <a:defRPr sz="8400">
                <a:latin typeface="+mn-lt"/>
                <a:ea typeface="+mn-ea"/>
                <a:cs typeface="+mn-cs"/>
                <a:sym typeface="Canela Bold"/>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941297804_1296x1457.jpg"/>
          <p:cNvSpPr/>
          <p:nvPr>
            <p:ph type="pic" sz="quarter" idx="21"/>
          </p:nvPr>
        </p:nvSpPr>
        <p:spPr>
          <a:xfrm>
            <a:off x="15744825" y="5581752"/>
            <a:ext cx="7365408" cy="8280401"/>
          </a:xfrm>
          <a:prstGeom prst="rect">
            <a:avLst/>
          </a:prstGeom>
        </p:spPr>
        <p:txBody>
          <a:bodyPr lIns="91439" tIns="45719" rIns="91439" bIns="45719">
            <a:noAutofit/>
          </a:bodyPr>
          <a:lstStyle/>
          <a:p>
            <a:pPr/>
          </a:p>
        </p:txBody>
      </p:sp>
      <p:sp>
        <p:nvSpPr>
          <p:cNvPr id="125" name="915009552_2264x1509.jpg"/>
          <p:cNvSpPr/>
          <p:nvPr>
            <p:ph type="pic" sz="quarter" idx="22"/>
          </p:nvPr>
        </p:nvSpPr>
        <p:spPr>
          <a:xfrm>
            <a:off x="15363825" y="1270000"/>
            <a:ext cx="8115300" cy="5409006"/>
          </a:xfrm>
          <a:prstGeom prst="rect">
            <a:avLst/>
          </a:prstGeom>
        </p:spPr>
        <p:txBody>
          <a:bodyPr lIns="91439" tIns="45719" rIns="91439" bIns="45719">
            <a:noAutofit/>
          </a:bodyPr>
          <a:lstStyle/>
          <a:p>
            <a:pPr/>
          </a:p>
        </p:txBody>
      </p:sp>
      <p:sp>
        <p:nvSpPr>
          <p:cNvPr id="126" name="740519873_3318x2212.jpg"/>
          <p:cNvSpPr/>
          <p:nvPr>
            <p:ph type="pic" idx="23"/>
          </p:nvPr>
        </p:nvSpPr>
        <p:spPr>
          <a:xfrm>
            <a:off x="-63500" y="1270000"/>
            <a:ext cx="16764000" cy="11176000"/>
          </a:xfrm>
          <a:prstGeom prst="rect">
            <a:avLst/>
          </a:prstGeom>
        </p:spPr>
        <p:txBody>
          <a:bodyPr lIns="91439" tIns="45719" rIns="91439" bIns="45719">
            <a:noAutofit/>
          </a:bodyPr>
          <a:lstStyle/>
          <a:p>
            <a:pPr/>
          </a:p>
        </p:txBody>
      </p:sp>
      <p:sp>
        <p:nvSpPr>
          <p:cNvPr id="127" name="Slide Number"/>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740519873_3318x2212.jpg"/>
          <p:cNvSpPr/>
          <p:nvPr>
            <p:ph type="pic" idx="21"/>
          </p:nvPr>
        </p:nvSpPr>
        <p:spPr>
          <a:xfrm>
            <a:off x="1270000" y="-423334"/>
            <a:ext cx="21844000" cy="14562668"/>
          </a:xfrm>
          <a:prstGeom prst="rect">
            <a:avLst/>
          </a:prstGeom>
        </p:spPr>
        <p:txBody>
          <a:bodyPr lIns="91439" tIns="45719" rIns="91439" bIns="45719">
            <a:noAutofit/>
          </a:bodyPr>
          <a:lstStyle/>
          <a:p>
            <a:pPr/>
          </a:p>
        </p:txBody>
      </p:sp>
      <p:sp>
        <p:nvSpPr>
          <p:cNvPr id="135" name="Slide Number"/>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 column copy">
    <p:spTree>
      <p:nvGrpSpPr>
        <p:cNvPr id="1" name=""/>
        <p:cNvGrpSpPr/>
        <p:nvPr/>
      </p:nvGrpSpPr>
      <p:grpSpPr>
        <a:xfrm>
          <a:off x="0" y="0"/>
          <a:ext cx="0" cy="0"/>
          <a:chOff x="0" y="0"/>
          <a:chExt cx="0" cy="0"/>
        </a:xfrm>
      </p:grpSpPr>
      <p:pic>
        <p:nvPicPr>
          <p:cNvPr id="149" name="Image" descr="Image"/>
          <p:cNvPicPr>
            <a:picLocks noChangeAspect="1"/>
          </p:cNvPicPr>
          <p:nvPr/>
        </p:nvPicPr>
        <p:blipFill>
          <a:blip r:embed="rId2">
            <a:alphaModFix amt="1748"/>
            <a:extLst/>
          </a:blip>
          <a:stretch>
            <a:fillRect/>
          </a:stretch>
        </p:blipFill>
        <p:spPr>
          <a:xfrm>
            <a:off x="-4493335" y="1863397"/>
            <a:ext cx="13914276" cy="11549821"/>
          </a:xfrm>
          <a:prstGeom prst="rect">
            <a:avLst/>
          </a:prstGeom>
          <a:ln w="12700">
            <a:miter lim="400000"/>
          </a:ln>
        </p:spPr>
      </p:pic>
      <p:pic>
        <p:nvPicPr>
          <p:cNvPr id="150" name="Image" descr="Image"/>
          <p:cNvPicPr>
            <a:picLocks noChangeAspect="1"/>
          </p:cNvPicPr>
          <p:nvPr/>
        </p:nvPicPr>
        <p:blipFill>
          <a:blip r:embed="rId3">
            <a:extLst/>
          </a:blip>
          <a:stretch>
            <a:fillRect/>
          </a:stretch>
        </p:blipFill>
        <p:spPr>
          <a:xfrm>
            <a:off x="412984" y="385133"/>
            <a:ext cx="986571" cy="818923"/>
          </a:xfrm>
          <a:prstGeom prst="rect">
            <a:avLst/>
          </a:prstGeom>
          <a:ln w="12700">
            <a:miter lim="400000"/>
          </a:ln>
        </p:spPr>
      </p:pic>
      <p:sp>
        <p:nvSpPr>
          <p:cNvPr id="151" name="Slide Number"/>
          <p:cNvSpPr txBox="1"/>
          <p:nvPr>
            <p:ph type="sldNum" sz="quarter" idx="2"/>
          </p:nvPr>
        </p:nvSpPr>
        <p:spPr>
          <a:xfrm>
            <a:off x="23681472" y="12934354"/>
            <a:ext cx="421997" cy="434976"/>
          </a:xfrm>
          <a:prstGeom prst="rect">
            <a:avLst/>
          </a:prstGeom>
        </p:spPr>
        <p:txBody>
          <a:bodyPr lIns="71437" tIns="71437" rIns="71437" bIns="71437" anchor="t"/>
          <a:lstStyle>
            <a:lvl1pPr defTabSz="821531">
              <a:defRPr sz="1700">
                <a:solidFill>
                  <a:srgbClr val="000000"/>
                </a:solidFill>
                <a:latin typeface="Montserrat Light"/>
                <a:ea typeface="Montserrat Light"/>
                <a:cs typeface="Montserrat Light"/>
                <a:sym typeface="Montserrat Light"/>
              </a:defRPr>
            </a:lvl1pPr>
          </a:lstStyle>
          <a:p>
            <a:pPr/>
            <a:fld id="{86CB4B4D-7CA3-9044-876B-883B54F8677D}" type="slidenum"/>
          </a:p>
        </p:txBody>
      </p:sp>
      <p:sp>
        <p:nvSpPr>
          <p:cNvPr id="152" name="PRESENTATION TITLE COPY GOES ON HERE"/>
          <p:cNvSpPr txBox="1"/>
          <p:nvPr>
            <p:ph type="body" sz="quarter" idx="21"/>
          </p:nvPr>
        </p:nvSpPr>
        <p:spPr>
          <a:xfrm>
            <a:off x="18700839" y="589807"/>
            <a:ext cx="5168723" cy="409576"/>
          </a:xfrm>
          <a:prstGeom prst="rect">
            <a:avLst/>
          </a:prstGeom>
        </p:spPr>
        <p:txBody>
          <a:bodyPr wrap="none" lIns="71437" tIns="71437" rIns="71437" bIns="71437" anchor="ctr">
            <a:spAutoFit/>
          </a:bodyPr>
          <a:lstStyle>
            <a:lvl1pPr marL="0" indent="0" algn="r" defTabSz="457200">
              <a:spcBef>
                <a:spcPts val="3200"/>
              </a:spcBef>
              <a:buSzTx/>
              <a:buNone/>
              <a:defRPr spc="128" sz="1600">
                <a:solidFill>
                  <a:srgbClr val="777F8B"/>
                </a:solidFill>
                <a:latin typeface="Montserrat"/>
                <a:ea typeface="Montserrat"/>
                <a:cs typeface="Montserrat"/>
                <a:sym typeface="Montserrat"/>
              </a:defRPr>
            </a:lvl1pPr>
          </a:lstStyle>
          <a:p>
            <a:pPr/>
            <a:r>
              <a:t>PRESENTATION TITLE COPY GOES ON HERE</a:t>
            </a:r>
          </a:p>
        </p:txBody>
      </p:sp>
      <p:sp>
        <p:nvSpPr>
          <p:cNvPr id="153" name="Title Text"/>
          <p:cNvSpPr txBox="1"/>
          <p:nvPr>
            <p:ph type="body" sz="quarter" idx="22"/>
          </p:nvPr>
        </p:nvSpPr>
        <p:spPr>
          <a:xfrm>
            <a:off x="1782541" y="342653"/>
            <a:ext cx="16770351" cy="929284"/>
          </a:xfrm>
          <a:prstGeom prst="rect">
            <a:avLst/>
          </a:prstGeom>
        </p:spPr>
        <p:txBody>
          <a:bodyPr lIns="71437" tIns="71437" rIns="71437" bIns="71437" anchor="ctr"/>
          <a:lstStyle>
            <a:lvl1pPr marL="0" indent="0" defTabSz="825500">
              <a:spcBef>
                <a:spcPts val="0"/>
              </a:spcBef>
              <a:buSzTx/>
              <a:buNone/>
              <a:defRPr cap="all" spc="481" sz="3700">
                <a:solidFill>
                  <a:srgbClr val="53585F"/>
                </a:solidFill>
                <a:latin typeface="Montserrat"/>
                <a:ea typeface="Montserrat"/>
                <a:cs typeface="Montserrat"/>
                <a:sym typeface="Montserrat"/>
              </a:defRPr>
            </a:lvl1pPr>
          </a:lstStyle>
          <a:p>
            <a:pPr/>
            <a:r>
              <a:t>Title Text</a:t>
            </a:r>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 column">
    <p:spTree>
      <p:nvGrpSpPr>
        <p:cNvPr id="1" name=""/>
        <p:cNvGrpSpPr/>
        <p:nvPr/>
      </p:nvGrpSpPr>
      <p:grpSpPr>
        <a:xfrm>
          <a:off x="0" y="0"/>
          <a:ext cx="0" cy="0"/>
          <a:chOff x="0" y="0"/>
          <a:chExt cx="0" cy="0"/>
        </a:xfrm>
      </p:grpSpPr>
      <p:pic>
        <p:nvPicPr>
          <p:cNvPr id="160" name="Image" descr="Image"/>
          <p:cNvPicPr>
            <a:picLocks noChangeAspect="1"/>
          </p:cNvPicPr>
          <p:nvPr/>
        </p:nvPicPr>
        <p:blipFill>
          <a:blip r:embed="rId2">
            <a:alphaModFix amt="1748"/>
            <a:extLst/>
          </a:blip>
          <a:stretch>
            <a:fillRect/>
          </a:stretch>
        </p:blipFill>
        <p:spPr>
          <a:xfrm>
            <a:off x="-4493335" y="1863397"/>
            <a:ext cx="13914276" cy="11549821"/>
          </a:xfrm>
          <a:prstGeom prst="rect">
            <a:avLst/>
          </a:prstGeom>
          <a:ln w="12700">
            <a:miter lim="400000"/>
          </a:ln>
        </p:spPr>
      </p:pic>
      <p:pic>
        <p:nvPicPr>
          <p:cNvPr id="161" name="Image" descr="Image"/>
          <p:cNvPicPr>
            <a:picLocks noChangeAspect="1"/>
          </p:cNvPicPr>
          <p:nvPr/>
        </p:nvPicPr>
        <p:blipFill>
          <a:blip r:embed="rId3">
            <a:extLst/>
          </a:blip>
          <a:stretch>
            <a:fillRect/>
          </a:stretch>
        </p:blipFill>
        <p:spPr>
          <a:xfrm>
            <a:off x="412984" y="385133"/>
            <a:ext cx="986571" cy="818923"/>
          </a:xfrm>
          <a:prstGeom prst="rect">
            <a:avLst/>
          </a:prstGeom>
          <a:ln w="12700">
            <a:miter lim="400000"/>
          </a:ln>
        </p:spPr>
      </p:pic>
      <p:sp>
        <p:nvSpPr>
          <p:cNvPr id="162" name="Slide Number"/>
          <p:cNvSpPr txBox="1"/>
          <p:nvPr>
            <p:ph type="sldNum" sz="quarter" idx="2"/>
          </p:nvPr>
        </p:nvSpPr>
        <p:spPr>
          <a:xfrm>
            <a:off x="23681472" y="12934354"/>
            <a:ext cx="421997" cy="434976"/>
          </a:xfrm>
          <a:prstGeom prst="rect">
            <a:avLst/>
          </a:prstGeom>
        </p:spPr>
        <p:txBody>
          <a:bodyPr lIns="71437" tIns="71437" rIns="71437" bIns="71437" anchor="t"/>
          <a:lstStyle>
            <a:lvl1pPr defTabSz="821531">
              <a:defRPr sz="1700">
                <a:solidFill>
                  <a:srgbClr val="000000"/>
                </a:solidFill>
                <a:latin typeface="Montserrat Light"/>
                <a:ea typeface="Montserrat Light"/>
                <a:cs typeface="Montserrat Light"/>
                <a:sym typeface="Montserrat Light"/>
              </a:defRPr>
            </a:lvl1pPr>
          </a:lstStyle>
          <a:p>
            <a:pPr/>
            <a:fld id="{86CB4B4D-7CA3-9044-876B-883B54F8677D}" type="slidenum"/>
          </a:p>
        </p:txBody>
      </p:sp>
      <p:sp>
        <p:nvSpPr>
          <p:cNvPr id="163" name="PRESENTATION TITLE COPY GOES ON HERE"/>
          <p:cNvSpPr txBox="1"/>
          <p:nvPr>
            <p:ph type="body" sz="quarter" idx="21"/>
          </p:nvPr>
        </p:nvSpPr>
        <p:spPr>
          <a:xfrm>
            <a:off x="18700839" y="589807"/>
            <a:ext cx="5168723" cy="409576"/>
          </a:xfrm>
          <a:prstGeom prst="rect">
            <a:avLst/>
          </a:prstGeom>
        </p:spPr>
        <p:txBody>
          <a:bodyPr wrap="none" lIns="71437" tIns="71437" rIns="71437" bIns="71437" anchor="ctr">
            <a:spAutoFit/>
          </a:bodyPr>
          <a:lstStyle>
            <a:lvl1pPr marL="0" indent="0" algn="r" defTabSz="457200">
              <a:spcBef>
                <a:spcPts val="3200"/>
              </a:spcBef>
              <a:buSzTx/>
              <a:buNone/>
              <a:defRPr spc="128" sz="1600">
                <a:solidFill>
                  <a:srgbClr val="777F8B"/>
                </a:solidFill>
                <a:latin typeface="Montserrat"/>
                <a:ea typeface="Montserrat"/>
                <a:cs typeface="Montserrat"/>
                <a:sym typeface="Montserrat"/>
              </a:defRPr>
            </a:lvl1pPr>
          </a:lstStyle>
          <a:p>
            <a:pPr/>
            <a:r>
              <a:t>PRESENTATION TITLE COPY GOES ON HERE</a:t>
            </a:r>
          </a:p>
        </p:txBody>
      </p:sp>
      <p:sp>
        <p:nvSpPr>
          <p:cNvPr id="164" name="Ut varius sollicitudin nibh at interdum. Ut molestie a mauris sed pulvinar. Phasellus semper, nisi at interdum pharetra, diam nisl fermentum tellus, vestibulum ultricies neque nibh sit amet dui. Proin et ex id ipsum commodo pulvinar. Curabitur vitae urna"/>
          <p:cNvSpPr txBox="1"/>
          <p:nvPr>
            <p:ph type="body" idx="22"/>
          </p:nvPr>
        </p:nvSpPr>
        <p:spPr>
          <a:xfrm>
            <a:off x="1898253" y="4778771"/>
            <a:ext cx="20587493" cy="7255009"/>
          </a:xfrm>
          <a:prstGeom prst="rect">
            <a:avLst/>
          </a:prstGeom>
        </p:spPr>
        <p:txBody>
          <a:bodyPr lIns="0" tIns="0" rIns="0" bIns="0" numCol="2" spcCol="1029374">
            <a:noAutofit/>
          </a:bodyPr>
          <a:lstStyle/>
          <a:p>
            <a:pPr marL="0" indent="0" defTabSz="821531">
              <a:lnSpc>
                <a:spcPct val="100000"/>
              </a:lnSpc>
              <a:spcBef>
                <a:spcPts val="5900"/>
              </a:spcBef>
              <a:buSzTx/>
              <a:buNone/>
              <a:defRPr sz="2600">
                <a:solidFill>
                  <a:srgbClr val="53585F"/>
                </a:solidFill>
                <a:latin typeface="Montserrat Light"/>
                <a:ea typeface="Montserrat Light"/>
                <a:cs typeface="Montserrat Light"/>
                <a:sym typeface="Montserrat Light"/>
              </a:defRPr>
            </a:pPr>
            <a:r>
              <a:t>Ut varius sollicitudin nibh at interdum. Ut molestie a mauris sed pulvinar. Phasellus semper, nisi at interdum pharetra, diam nisl fermentum tellus, vestibulum ultricies neque nibh sit amet dui. Proin et ex id ipsum commodo pulvinar. Curabitur vitae urna rutrum, molestie felis et, interdum nisi. </a:t>
            </a:r>
          </a:p>
          <a:p>
            <a:pPr marL="0" indent="0" defTabSz="821531">
              <a:lnSpc>
                <a:spcPct val="100000"/>
              </a:lnSpc>
              <a:spcBef>
                <a:spcPts val="5900"/>
              </a:spcBef>
              <a:buSzTx/>
              <a:buNone/>
              <a:defRPr sz="2600">
                <a:solidFill>
                  <a:srgbClr val="53585F"/>
                </a:solidFill>
                <a:latin typeface="Montserrat Light"/>
                <a:ea typeface="Montserrat Light"/>
                <a:cs typeface="Montserrat Light"/>
                <a:sym typeface="Montserrat Light"/>
              </a:defRPr>
            </a:pPr>
            <a:r>
              <a:t>Praesent placerat justo eu purus dignissim, ut molestie tellus rutrum. Sed sodales iaculis feugiat. Integer dignissim, enim a facilisis malesuada, lacus est consequat justo, a pretium lectus eros in orci. Maecenas tincidunt cursus porta. Integer laoreet odio nec felis porttitor pellentesque. Vestibulum id posuere felis.</a:t>
            </a:r>
          </a:p>
          <a:p>
            <a:pPr marL="0" indent="0" defTabSz="821531">
              <a:lnSpc>
                <a:spcPct val="100000"/>
              </a:lnSpc>
              <a:spcBef>
                <a:spcPts val="5900"/>
              </a:spcBef>
              <a:buSzTx/>
              <a:buNone/>
              <a:defRPr sz="2600">
                <a:solidFill>
                  <a:srgbClr val="53585F"/>
                </a:solidFill>
                <a:latin typeface="Montserrat Light"/>
                <a:ea typeface="Montserrat Light"/>
                <a:cs typeface="Montserrat Light"/>
                <a:sym typeface="Montserrat Light"/>
              </a:defRPr>
            </a:pPr>
          </a:p>
          <a:p>
            <a:pPr marL="0" indent="0" defTabSz="821531">
              <a:lnSpc>
                <a:spcPct val="100000"/>
              </a:lnSpc>
              <a:spcBef>
                <a:spcPts val="5900"/>
              </a:spcBef>
              <a:buSzTx/>
              <a:buNone/>
              <a:defRPr sz="2600">
                <a:solidFill>
                  <a:srgbClr val="53585F"/>
                </a:solidFill>
                <a:latin typeface="Montserrat Light"/>
                <a:ea typeface="Montserrat Light"/>
                <a:cs typeface="Montserrat Light"/>
                <a:sym typeface="Montserrat Light"/>
              </a:defRPr>
            </a:pPr>
            <a:r>
              <a:t>Duis commodo velit eu metus tristique egestas. Nullam vulputate odio sed arcu aliquet, eget luctus sapien tempus. Nulla ut neque nisi. Pellentesque habitant morbi tristique senectus et netus et malesuada fames ac turpis egestas. Fusce pharetra condimentum sem, sit amet fringilla nisl feugiat non. </a:t>
            </a:r>
          </a:p>
          <a:p>
            <a:pPr marL="0" indent="0" defTabSz="821531">
              <a:lnSpc>
                <a:spcPct val="100000"/>
              </a:lnSpc>
              <a:spcBef>
                <a:spcPts val="5900"/>
              </a:spcBef>
              <a:buSzTx/>
              <a:buNone/>
              <a:defRPr sz="2600">
                <a:solidFill>
                  <a:srgbClr val="53585F"/>
                </a:solidFill>
                <a:latin typeface="Montserrat Light"/>
                <a:ea typeface="Montserrat Light"/>
                <a:cs typeface="Montserrat Light"/>
                <a:sym typeface="Montserrat Light"/>
              </a:defRPr>
            </a:pPr>
            <a:r>
              <a:t>Nunc suscipit sollicitudin turpis vel laoreet. Nullam condimentum viverra est. Proin vulputate, quam non viverra blandit, urna enim tempor purus, id fringilla justo ligula non lacus. Maecenas luctus mauris vitae metus consequat dapibus. Nam consectetur feugiat ex, sed vehicula dolor pulvinar dignissim.</a:t>
            </a:r>
          </a:p>
        </p:txBody>
      </p:sp>
      <p:sp>
        <p:nvSpPr>
          <p:cNvPr id="165" name="Title Text"/>
          <p:cNvSpPr txBox="1"/>
          <p:nvPr>
            <p:ph type="body" sz="quarter" idx="23"/>
          </p:nvPr>
        </p:nvSpPr>
        <p:spPr>
          <a:xfrm>
            <a:off x="1782541" y="342653"/>
            <a:ext cx="16770351" cy="929284"/>
          </a:xfrm>
          <a:prstGeom prst="rect">
            <a:avLst/>
          </a:prstGeom>
        </p:spPr>
        <p:txBody>
          <a:bodyPr lIns="71437" tIns="71437" rIns="71437" bIns="71437" anchor="ctr"/>
          <a:lstStyle>
            <a:lvl1pPr marL="0" indent="0" defTabSz="825500">
              <a:spcBef>
                <a:spcPts val="0"/>
              </a:spcBef>
              <a:buSzTx/>
              <a:buNone/>
              <a:defRPr cap="all" spc="481" sz="3700">
                <a:solidFill>
                  <a:srgbClr val="53585F"/>
                </a:solidFill>
                <a:latin typeface="Montserrat"/>
                <a:ea typeface="Montserrat"/>
                <a:cs typeface="Montserrat"/>
                <a:sym typeface="Montserrat"/>
              </a:defRPr>
            </a:lvl1pPr>
          </a:lstStyle>
          <a:p>
            <a:pPr/>
            <a:r>
              <a:t>Title Text</a:t>
            </a:r>
          </a:p>
        </p:txBody>
      </p:sp>
      <p:sp>
        <p:nvSpPr>
          <p:cNvPr id="166" name="Title Text"/>
          <p:cNvSpPr txBox="1"/>
          <p:nvPr>
            <p:ph type="body" sz="quarter" idx="24"/>
          </p:nvPr>
        </p:nvSpPr>
        <p:spPr>
          <a:xfrm>
            <a:off x="3073796" y="2274689"/>
            <a:ext cx="18236408" cy="1386483"/>
          </a:xfrm>
          <a:prstGeom prst="rect">
            <a:avLst/>
          </a:prstGeom>
        </p:spPr>
        <p:txBody>
          <a:bodyPr lIns="71437" tIns="71437" rIns="71437" bIns="71437" anchor="ctr"/>
          <a:lstStyle>
            <a:lvl1pPr marL="0" indent="0" algn="ctr" defTabSz="584200">
              <a:lnSpc>
                <a:spcPct val="100000"/>
              </a:lnSpc>
              <a:spcBef>
                <a:spcPts val="0"/>
              </a:spcBef>
              <a:buSzTx/>
              <a:buNone/>
              <a:defRPr sz="6400">
                <a:solidFill>
                  <a:srgbClr val="53585F"/>
                </a:solidFill>
                <a:latin typeface="Montserrat Light"/>
                <a:ea typeface="Montserrat Light"/>
                <a:cs typeface="Montserrat Light"/>
                <a:sym typeface="Montserrat Light"/>
              </a:defRPr>
            </a:lvl1pPr>
          </a:lstStyle>
          <a:p>
            <a:pPr/>
            <a:r>
              <a:t>Title Text</a:t>
            </a:r>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bg>
      <p:bgPr>
        <a:solidFill>
          <a:srgbClr val="FFC700"/>
        </a:solidFill>
      </p:bgPr>
    </p:bg>
    <p:spTree>
      <p:nvGrpSpPr>
        <p:cNvPr id="1" name=""/>
        <p:cNvGrpSpPr/>
        <p:nvPr/>
      </p:nvGrpSpPr>
      <p:grpSpPr>
        <a:xfrm>
          <a:off x="0" y="0"/>
          <a:ext cx="0" cy="0"/>
          <a:chOff x="0" y="0"/>
          <a:chExt cx="0" cy="0"/>
        </a:xfrm>
      </p:grpSpPr>
      <p:sp>
        <p:nvSpPr>
          <p:cNvPr id="173" name="Rectangle"/>
          <p:cNvSpPr/>
          <p:nvPr/>
        </p:nvSpPr>
        <p:spPr>
          <a:xfrm>
            <a:off x="-4" y="-1"/>
            <a:ext cx="24402131" cy="1301191"/>
          </a:xfrm>
          <a:prstGeom prst="rect">
            <a:avLst/>
          </a:prstGeom>
          <a:solidFill>
            <a:srgbClr val="FFFFFF"/>
          </a:solidFill>
          <a:ln w="12700">
            <a:miter lim="400000"/>
          </a:ln>
        </p:spPr>
        <p:txBody>
          <a:bodyPr lIns="121917" tIns="121917" rIns="121917" bIns="121917" anchor="ctr"/>
          <a:lstStyle/>
          <a:p>
            <a:pPr defTabSz="1132840">
              <a:spcBef>
                <a:spcPts val="3200"/>
              </a:spcBef>
              <a:defRPr spc="448" sz="5600">
                <a:solidFill>
                  <a:srgbClr val="777F8B"/>
                </a:solidFill>
                <a:latin typeface="Calibri"/>
                <a:ea typeface="Calibri"/>
                <a:cs typeface="Calibri"/>
                <a:sym typeface="Calibri"/>
              </a:defRPr>
            </a:pPr>
          </a:p>
        </p:txBody>
      </p:sp>
      <p:grpSp>
        <p:nvGrpSpPr>
          <p:cNvPr id="178" name="Group"/>
          <p:cNvGrpSpPr/>
          <p:nvPr/>
        </p:nvGrpSpPr>
        <p:grpSpPr>
          <a:xfrm>
            <a:off x="10" y="2231607"/>
            <a:ext cx="11633570" cy="11193907"/>
            <a:chOff x="0" y="0"/>
            <a:chExt cx="11633568" cy="11193905"/>
          </a:xfrm>
        </p:grpSpPr>
        <p:sp>
          <p:nvSpPr>
            <p:cNvPr id="174" name="Shape"/>
            <p:cNvSpPr/>
            <p:nvPr/>
          </p:nvSpPr>
          <p:spPr>
            <a:xfrm>
              <a:off x="0" y="-1"/>
              <a:ext cx="11633569" cy="111939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072" y="0"/>
                  </a:moveTo>
                  <a:lnTo>
                    <a:pt x="0" y="0"/>
                  </a:lnTo>
                  <a:lnTo>
                    <a:pt x="0" y="21600"/>
                  </a:lnTo>
                  <a:lnTo>
                    <a:pt x="13382" y="21600"/>
                  </a:lnTo>
                  <a:lnTo>
                    <a:pt x="21600" y="10327"/>
                  </a:lnTo>
                  <a:lnTo>
                    <a:pt x="14072" y="0"/>
                  </a:lnTo>
                  <a:close/>
                </a:path>
              </a:pathLst>
            </a:custGeom>
            <a:solidFill>
              <a:srgbClr val="000000">
                <a:alpha val="4000"/>
              </a:srgbClr>
            </a:solidFill>
            <a:ln w="12700" cap="flat">
              <a:noFill/>
              <a:miter lim="400000"/>
            </a:ln>
            <a:effectLst/>
          </p:spPr>
          <p:txBody>
            <a:bodyPr wrap="square" lIns="121917" tIns="121917" rIns="121917" bIns="121917" numCol="1" anchor="t">
              <a:noAutofit/>
            </a:bodyPr>
            <a:lstStyle/>
            <a:p>
              <a:pPr algn="l" defTabSz="1132840">
                <a:spcBef>
                  <a:spcPts val="3200"/>
                </a:spcBef>
                <a:defRPr spc="602" sz="1600">
                  <a:solidFill>
                    <a:srgbClr val="53585F"/>
                  </a:solidFill>
                  <a:latin typeface="Montserrat"/>
                  <a:ea typeface="Montserrat"/>
                  <a:cs typeface="Montserrat"/>
                  <a:sym typeface="Montserrat"/>
                </a:defRPr>
              </a:pPr>
            </a:p>
          </p:txBody>
        </p:sp>
        <p:sp>
          <p:nvSpPr>
            <p:cNvPr id="175" name="Rectangle"/>
            <p:cNvSpPr/>
            <p:nvPr/>
          </p:nvSpPr>
          <p:spPr>
            <a:xfrm>
              <a:off x="5285" y="1548471"/>
              <a:ext cx="1697342" cy="7732900"/>
            </a:xfrm>
            <a:prstGeom prst="rect">
              <a:avLst/>
            </a:prstGeom>
            <a:solidFill>
              <a:srgbClr val="FFC700"/>
            </a:solidFill>
            <a:ln w="12700" cap="flat">
              <a:noFill/>
              <a:miter lim="400000"/>
            </a:ln>
            <a:effectLst/>
          </p:spPr>
          <p:txBody>
            <a:bodyPr wrap="square" lIns="121917" tIns="121917" rIns="121917" bIns="121917" numCol="1" anchor="t">
              <a:noAutofit/>
            </a:bodyPr>
            <a:lstStyle/>
            <a:p>
              <a:pPr algn="l" defTabSz="1132840">
                <a:spcBef>
                  <a:spcPts val="3200"/>
                </a:spcBef>
                <a:defRPr spc="448" sz="5600">
                  <a:latin typeface="Calibri"/>
                  <a:ea typeface="Calibri"/>
                  <a:cs typeface="Calibri"/>
                  <a:sym typeface="Calibri"/>
                </a:defRPr>
              </a:pPr>
            </a:p>
          </p:txBody>
        </p:sp>
        <p:sp>
          <p:nvSpPr>
            <p:cNvPr id="176" name="Shape"/>
            <p:cNvSpPr/>
            <p:nvPr/>
          </p:nvSpPr>
          <p:spPr>
            <a:xfrm>
              <a:off x="3858364" y="4282981"/>
              <a:ext cx="1972268" cy="20236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1241" y="749"/>
                  </a:lnTo>
                  <a:lnTo>
                    <a:pt x="20794" y="1570"/>
                  </a:lnTo>
                  <a:lnTo>
                    <a:pt x="20258" y="2464"/>
                  </a:lnTo>
                  <a:lnTo>
                    <a:pt x="19633" y="3430"/>
                  </a:lnTo>
                  <a:lnTo>
                    <a:pt x="19043" y="4228"/>
                  </a:lnTo>
                  <a:lnTo>
                    <a:pt x="18362" y="5022"/>
                  </a:lnTo>
                  <a:lnTo>
                    <a:pt x="17590" y="5810"/>
                  </a:lnTo>
                  <a:lnTo>
                    <a:pt x="16725" y="6592"/>
                  </a:lnTo>
                  <a:lnTo>
                    <a:pt x="15767" y="7370"/>
                  </a:lnTo>
                  <a:lnTo>
                    <a:pt x="14899" y="8005"/>
                  </a:lnTo>
                  <a:lnTo>
                    <a:pt x="13953" y="8619"/>
                  </a:lnTo>
                  <a:lnTo>
                    <a:pt x="12931" y="9212"/>
                  </a:lnTo>
                  <a:lnTo>
                    <a:pt x="11832" y="9784"/>
                  </a:lnTo>
                  <a:lnTo>
                    <a:pt x="10657" y="10335"/>
                  </a:lnTo>
                  <a:lnTo>
                    <a:pt x="9405" y="10864"/>
                  </a:lnTo>
                  <a:lnTo>
                    <a:pt x="8415" y="11237"/>
                  </a:lnTo>
                  <a:lnTo>
                    <a:pt x="7372" y="11574"/>
                  </a:lnTo>
                  <a:lnTo>
                    <a:pt x="6275" y="11877"/>
                  </a:lnTo>
                  <a:lnTo>
                    <a:pt x="5126" y="12145"/>
                  </a:lnTo>
                  <a:lnTo>
                    <a:pt x="3923" y="12378"/>
                  </a:lnTo>
                  <a:lnTo>
                    <a:pt x="2668" y="12576"/>
                  </a:lnTo>
                  <a:lnTo>
                    <a:pt x="1360" y="12739"/>
                  </a:lnTo>
                  <a:lnTo>
                    <a:pt x="0" y="12868"/>
                  </a:lnTo>
                  <a:lnTo>
                    <a:pt x="2231" y="13129"/>
                  </a:lnTo>
                  <a:lnTo>
                    <a:pt x="4316" y="13446"/>
                  </a:lnTo>
                  <a:lnTo>
                    <a:pt x="6258" y="13812"/>
                  </a:lnTo>
                  <a:lnTo>
                    <a:pt x="8061" y="14222"/>
                  </a:lnTo>
                  <a:lnTo>
                    <a:pt x="9730" y="14668"/>
                  </a:lnTo>
                  <a:lnTo>
                    <a:pt x="11269" y="15145"/>
                  </a:lnTo>
                  <a:lnTo>
                    <a:pt x="12682" y="15646"/>
                  </a:lnTo>
                  <a:lnTo>
                    <a:pt x="13973" y="16164"/>
                  </a:lnTo>
                  <a:lnTo>
                    <a:pt x="15147" y="16694"/>
                  </a:lnTo>
                  <a:lnTo>
                    <a:pt x="16208" y="17228"/>
                  </a:lnTo>
                  <a:lnTo>
                    <a:pt x="17159" y="17761"/>
                  </a:lnTo>
                  <a:lnTo>
                    <a:pt x="18006" y="18286"/>
                  </a:lnTo>
                  <a:lnTo>
                    <a:pt x="18752" y="18797"/>
                  </a:lnTo>
                  <a:lnTo>
                    <a:pt x="19959" y="19750"/>
                  </a:lnTo>
                  <a:lnTo>
                    <a:pt x="20813" y="20569"/>
                  </a:lnTo>
                  <a:lnTo>
                    <a:pt x="21349" y="21202"/>
                  </a:lnTo>
                  <a:lnTo>
                    <a:pt x="21600" y="21600"/>
                  </a:lnTo>
                  <a:lnTo>
                    <a:pt x="21600" y="0"/>
                  </a:lnTo>
                  <a:close/>
                </a:path>
              </a:pathLst>
            </a:custGeom>
            <a:solidFill>
              <a:srgbClr val="FFC700"/>
            </a:solidFill>
            <a:ln w="12700" cap="flat">
              <a:noFill/>
              <a:miter lim="400000"/>
            </a:ln>
            <a:effectLst/>
          </p:spPr>
          <p:txBody>
            <a:bodyPr wrap="square" lIns="121917" tIns="121917" rIns="121917" bIns="121917" numCol="1" anchor="t">
              <a:noAutofit/>
            </a:bodyPr>
            <a:lstStyle/>
            <a:p>
              <a:pPr algn="l" defTabSz="1132840">
                <a:spcBef>
                  <a:spcPts val="3200"/>
                </a:spcBef>
                <a:defRPr spc="448" sz="5600">
                  <a:latin typeface="Calibri"/>
                  <a:ea typeface="Calibri"/>
                  <a:cs typeface="Calibri"/>
                  <a:sym typeface="Calibri"/>
                </a:defRPr>
              </a:pPr>
            </a:p>
          </p:txBody>
        </p:sp>
        <p:sp>
          <p:nvSpPr>
            <p:cNvPr id="177" name="Shape"/>
            <p:cNvSpPr/>
            <p:nvPr/>
          </p:nvSpPr>
          <p:spPr>
            <a:xfrm>
              <a:off x="2772856" y="1548478"/>
              <a:ext cx="3057776" cy="15408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0"/>
                  </a:lnTo>
                  <a:lnTo>
                    <a:pt x="1385" y="124"/>
                  </a:lnTo>
                  <a:lnTo>
                    <a:pt x="2710" y="317"/>
                  </a:lnTo>
                  <a:lnTo>
                    <a:pt x="3977" y="576"/>
                  </a:lnTo>
                  <a:lnTo>
                    <a:pt x="5187" y="896"/>
                  </a:lnTo>
                  <a:lnTo>
                    <a:pt x="6342" y="1273"/>
                  </a:lnTo>
                  <a:lnTo>
                    <a:pt x="7442" y="1705"/>
                  </a:lnTo>
                  <a:lnTo>
                    <a:pt x="8489" y="2187"/>
                  </a:lnTo>
                  <a:lnTo>
                    <a:pt x="9484" y="2716"/>
                  </a:lnTo>
                  <a:lnTo>
                    <a:pt x="10428" y="3287"/>
                  </a:lnTo>
                  <a:lnTo>
                    <a:pt x="11323" y="3897"/>
                  </a:lnTo>
                  <a:lnTo>
                    <a:pt x="12171" y="4542"/>
                  </a:lnTo>
                  <a:lnTo>
                    <a:pt x="12971" y="5219"/>
                  </a:lnTo>
                  <a:lnTo>
                    <a:pt x="13726" y="5924"/>
                  </a:lnTo>
                  <a:lnTo>
                    <a:pt x="14437" y="6652"/>
                  </a:lnTo>
                  <a:lnTo>
                    <a:pt x="15105" y="7400"/>
                  </a:lnTo>
                  <a:lnTo>
                    <a:pt x="15731" y="8165"/>
                  </a:lnTo>
                  <a:lnTo>
                    <a:pt x="16317" y="8942"/>
                  </a:lnTo>
                  <a:lnTo>
                    <a:pt x="16864" y="9728"/>
                  </a:lnTo>
                  <a:lnTo>
                    <a:pt x="17373" y="10519"/>
                  </a:lnTo>
                  <a:lnTo>
                    <a:pt x="17846" y="11312"/>
                  </a:lnTo>
                  <a:lnTo>
                    <a:pt x="18283" y="12102"/>
                  </a:lnTo>
                  <a:lnTo>
                    <a:pt x="18687" y="12885"/>
                  </a:lnTo>
                  <a:lnTo>
                    <a:pt x="19058" y="13659"/>
                  </a:lnTo>
                  <a:lnTo>
                    <a:pt x="19707" y="15161"/>
                  </a:lnTo>
                  <a:lnTo>
                    <a:pt x="20241" y="16578"/>
                  </a:lnTo>
                  <a:lnTo>
                    <a:pt x="20670" y="17879"/>
                  </a:lnTo>
                  <a:lnTo>
                    <a:pt x="21005" y="19035"/>
                  </a:lnTo>
                  <a:lnTo>
                    <a:pt x="21254" y="20015"/>
                  </a:lnTo>
                  <a:lnTo>
                    <a:pt x="21493" y="21090"/>
                  </a:lnTo>
                  <a:lnTo>
                    <a:pt x="21577" y="21499"/>
                  </a:lnTo>
                  <a:lnTo>
                    <a:pt x="21600" y="21600"/>
                  </a:lnTo>
                  <a:lnTo>
                    <a:pt x="21600" y="0"/>
                  </a:lnTo>
                  <a:close/>
                </a:path>
              </a:pathLst>
            </a:custGeom>
            <a:solidFill>
              <a:srgbClr val="FFC700"/>
            </a:solidFill>
            <a:ln w="12700" cap="flat">
              <a:noFill/>
              <a:miter lim="400000"/>
            </a:ln>
            <a:effectLst/>
          </p:spPr>
          <p:txBody>
            <a:bodyPr wrap="square" lIns="121917" tIns="121917" rIns="121917" bIns="121917" numCol="1" anchor="t">
              <a:noAutofit/>
            </a:bodyPr>
            <a:lstStyle/>
            <a:p>
              <a:pPr algn="l" defTabSz="1132840">
                <a:spcBef>
                  <a:spcPts val="3200"/>
                </a:spcBef>
                <a:defRPr spc="448" sz="5600">
                  <a:latin typeface="Calibri"/>
                  <a:ea typeface="Calibri"/>
                  <a:cs typeface="Calibri"/>
                  <a:sym typeface="Calibri"/>
                </a:defRPr>
              </a:pPr>
            </a:p>
          </p:txBody>
        </p:sp>
      </p:grpSp>
      <p:grpSp>
        <p:nvGrpSpPr>
          <p:cNvPr id="183" name="Group"/>
          <p:cNvGrpSpPr/>
          <p:nvPr/>
        </p:nvGrpSpPr>
        <p:grpSpPr>
          <a:xfrm>
            <a:off x="22828953" y="380970"/>
            <a:ext cx="928772" cy="681067"/>
            <a:chOff x="0" y="0"/>
            <a:chExt cx="928770" cy="681065"/>
          </a:xfrm>
        </p:grpSpPr>
        <p:sp>
          <p:nvSpPr>
            <p:cNvPr id="179" name="Shape"/>
            <p:cNvSpPr/>
            <p:nvPr/>
          </p:nvSpPr>
          <p:spPr>
            <a:xfrm>
              <a:off x="-1" y="0"/>
              <a:ext cx="928772" cy="6810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200" y="0"/>
                  </a:moveTo>
                  <a:lnTo>
                    <a:pt x="5400" y="0"/>
                  </a:lnTo>
                  <a:lnTo>
                    <a:pt x="0" y="10800"/>
                  </a:lnTo>
                  <a:lnTo>
                    <a:pt x="5400" y="21600"/>
                  </a:lnTo>
                  <a:lnTo>
                    <a:pt x="16200" y="21600"/>
                  </a:lnTo>
                  <a:lnTo>
                    <a:pt x="21600" y="10800"/>
                  </a:lnTo>
                  <a:lnTo>
                    <a:pt x="16200" y="0"/>
                  </a:lnTo>
                  <a:close/>
                </a:path>
              </a:pathLst>
            </a:custGeom>
            <a:solidFill>
              <a:srgbClr val="FDC608"/>
            </a:solidFill>
            <a:ln w="12700" cap="flat">
              <a:noFill/>
              <a:miter lim="400000"/>
            </a:ln>
            <a:effectLst/>
          </p:spPr>
          <p:txBody>
            <a:bodyPr wrap="square" lIns="121917" tIns="121917" rIns="121917" bIns="121917" numCol="1" anchor="t">
              <a:noAutofit/>
            </a:bodyPr>
            <a:lstStyle/>
            <a:p>
              <a:pPr algn="l" defTabSz="1132840">
                <a:spcBef>
                  <a:spcPts val="3200"/>
                </a:spcBef>
                <a:defRPr spc="448" sz="5600">
                  <a:latin typeface="Calibri"/>
                  <a:ea typeface="Calibri"/>
                  <a:cs typeface="Calibri"/>
                  <a:sym typeface="Calibri"/>
                </a:defRPr>
              </a:pPr>
            </a:p>
          </p:txBody>
        </p:sp>
        <p:sp>
          <p:nvSpPr>
            <p:cNvPr id="180" name="Line"/>
            <p:cNvSpPr/>
            <p:nvPr/>
          </p:nvSpPr>
          <p:spPr>
            <a:xfrm flipH="1">
              <a:off x="367459" y="121402"/>
              <a:ext cx="1" cy="450747"/>
            </a:xfrm>
            <a:prstGeom prst="line">
              <a:avLst/>
            </a:prstGeom>
            <a:noFill/>
            <a:ln w="101600" cap="flat">
              <a:solidFill>
                <a:srgbClr val="3C3C3B"/>
              </a:solidFill>
              <a:prstDash val="solid"/>
              <a:round/>
            </a:ln>
            <a:effectLst/>
          </p:spPr>
          <p:txBody>
            <a:bodyPr wrap="square" lIns="121917" tIns="121917" rIns="121917" bIns="121917" numCol="1" anchor="t">
              <a:noAutofit/>
            </a:bodyPr>
            <a:lstStyle/>
            <a:p>
              <a:pPr algn="l" defTabSz="1132840">
                <a:spcBef>
                  <a:spcPts val="3200"/>
                </a:spcBef>
                <a:defRPr spc="602" sz="1600">
                  <a:solidFill>
                    <a:srgbClr val="53585F"/>
                  </a:solidFill>
                  <a:latin typeface="Montserrat Light"/>
                  <a:ea typeface="Montserrat Light"/>
                  <a:cs typeface="Montserrat Light"/>
                  <a:sym typeface="Montserrat Light"/>
                </a:defRPr>
              </a:pPr>
            </a:p>
          </p:txBody>
        </p:sp>
        <p:sp>
          <p:nvSpPr>
            <p:cNvPr id="181" name="Shape"/>
            <p:cNvSpPr/>
            <p:nvPr/>
          </p:nvSpPr>
          <p:spPr>
            <a:xfrm>
              <a:off x="521681" y="280794"/>
              <a:ext cx="103453" cy="1179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5764" y="7369"/>
                  </a:lnTo>
                  <a:lnTo>
                    <a:pt x="14105" y="8659"/>
                  </a:lnTo>
                  <a:lnTo>
                    <a:pt x="11986" y="9827"/>
                  </a:lnTo>
                  <a:lnTo>
                    <a:pt x="6835" y="11905"/>
                  </a:lnTo>
                  <a:lnTo>
                    <a:pt x="3692" y="12571"/>
                  </a:lnTo>
                  <a:lnTo>
                    <a:pt x="0" y="12866"/>
                  </a:lnTo>
                  <a:lnTo>
                    <a:pt x="10128" y="14784"/>
                  </a:lnTo>
                  <a:lnTo>
                    <a:pt x="16698" y="17495"/>
                  </a:lnTo>
                  <a:lnTo>
                    <a:pt x="20319" y="20075"/>
                  </a:lnTo>
                  <a:lnTo>
                    <a:pt x="21600" y="21600"/>
                  </a:lnTo>
                  <a:lnTo>
                    <a:pt x="21600" y="0"/>
                  </a:lnTo>
                  <a:close/>
                </a:path>
              </a:pathLst>
            </a:custGeom>
            <a:solidFill>
              <a:srgbClr val="3C3C3B"/>
            </a:solidFill>
            <a:ln w="12700" cap="flat">
              <a:noFill/>
              <a:miter lim="400000"/>
            </a:ln>
            <a:effectLst/>
          </p:spPr>
          <p:txBody>
            <a:bodyPr wrap="square" lIns="121917" tIns="121917" rIns="121917" bIns="121917" numCol="1" anchor="t">
              <a:noAutofit/>
            </a:bodyPr>
            <a:lstStyle/>
            <a:p>
              <a:pPr algn="l" defTabSz="1132840">
                <a:spcBef>
                  <a:spcPts val="3200"/>
                </a:spcBef>
                <a:defRPr spc="448" sz="5600">
                  <a:latin typeface="Calibri"/>
                  <a:ea typeface="Calibri"/>
                  <a:cs typeface="Calibri"/>
                  <a:sym typeface="Calibri"/>
                </a:defRPr>
              </a:pPr>
            </a:p>
          </p:txBody>
        </p:sp>
        <p:sp>
          <p:nvSpPr>
            <p:cNvPr id="182" name="Shape"/>
            <p:cNvSpPr/>
            <p:nvPr/>
          </p:nvSpPr>
          <p:spPr>
            <a:xfrm>
              <a:off x="464739" y="121416"/>
              <a:ext cx="160400" cy="898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0"/>
                  </a:lnTo>
                  <a:lnTo>
                    <a:pt x="11103" y="3740"/>
                  </a:lnTo>
                  <a:lnTo>
                    <a:pt x="17613" y="10915"/>
                  </a:lnTo>
                  <a:lnTo>
                    <a:pt x="20716" y="18033"/>
                  </a:lnTo>
                  <a:lnTo>
                    <a:pt x="21600" y="21600"/>
                  </a:lnTo>
                  <a:lnTo>
                    <a:pt x="21600" y="0"/>
                  </a:lnTo>
                  <a:close/>
                </a:path>
              </a:pathLst>
            </a:custGeom>
            <a:solidFill>
              <a:srgbClr val="3C3C3B"/>
            </a:solidFill>
            <a:ln w="12700" cap="flat">
              <a:noFill/>
              <a:miter lim="400000"/>
            </a:ln>
            <a:effectLst/>
          </p:spPr>
          <p:txBody>
            <a:bodyPr wrap="square" lIns="121917" tIns="121917" rIns="121917" bIns="121917" numCol="1" anchor="t">
              <a:noAutofit/>
            </a:bodyPr>
            <a:lstStyle/>
            <a:p>
              <a:pPr algn="l" defTabSz="1132840">
                <a:spcBef>
                  <a:spcPts val="3200"/>
                </a:spcBef>
                <a:defRPr spc="448" sz="5600">
                  <a:latin typeface="Calibri"/>
                  <a:ea typeface="Calibri"/>
                  <a:cs typeface="Calibri"/>
                  <a:sym typeface="Calibri"/>
                </a:defRPr>
              </a:pPr>
            </a:p>
          </p:txBody>
        </p:sp>
      </p:grpSp>
      <p:sp>
        <p:nvSpPr>
          <p:cNvPr id="184" name="data-driven insights"/>
          <p:cNvSpPr txBox="1"/>
          <p:nvPr>
            <p:ph type="body" sz="quarter" idx="21"/>
          </p:nvPr>
        </p:nvSpPr>
        <p:spPr>
          <a:xfrm>
            <a:off x="2531778" y="5288281"/>
            <a:ext cx="19320444" cy="3444239"/>
          </a:xfrm>
          <a:prstGeom prst="rect">
            <a:avLst/>
          </a:prstGeom>
        </p:spPr>
        <p:txBody>
          <a:bodyPr lIns="45718" tIns="45718" rIns="45718" bIns="45718">
            <a:spAutoFit/>
          </a:bodyPr>
          <a:lstStyle>
            <a:lvl1pPr marL="0" indent="0" defTabSz="521437">
              <a:lnSpc>
                <a:spcPct val="100000"/>
              </a:lnSpc>
              <a:spcBef>
                <a:spcPts val="0"/>
              </a:spcBef>
              <a:buSzTx/>
              <a:buNone/>
              <a:defRPr cap="all" spc="5500" sz="10000">
                <a:latin typeface="Montserrat"/>
                <a:ea typeface="Montserrat"/>
                <a:cs typeface="Montserrat"/>
                <a:sym typeface="Montserrat"/>
              </a:defRPr>
            </a:lvl1pPr>
          </a:lstStyle>
          <a:p>
            <a:pPr/>
            <a:r>
              <a:t>data-driven insights</a:t>
            </a:r>
          </a:p>
        </p:txBody>
      </p:sp>
      <p:sp>
        <p:nvSpPr>
          <p:cNvPr id="185" name="Slide Number"/>
          <p:cNvSpPr txBox="1"/>
          <p:nvPr>
            <p:ph type="sldNum" sz="quarter" idx="2"/>
          </p:nvPr>
        </p:nvSpPr>
        <p:spPr>
          <a:xfrm>
            <a:off x="11785599" y="12324079"/>
            <a:ext cx="5689601" cy="777241"/>
          </a:xfrm>
          <a:prstGeom prst="rect">
            <a:avLst/>
          </a:prstGeom>
        </p:spPr>
        <p:txBody>
          <a:bodyPr lIns="121919" tIns="121919" rIns="121919" bIns="121919" anchor="ctr"/>
          <a:lstStyle>
            <a:lvl1pPr algn="r" defTabSz="1132840">
              <a:defRPr spc="1205" sz="3200">
                <a:solidFill>
                  <a:srgbClr val="53585F"/>
                </a:solidFill>
                <a:latin typeface="Montserrat"/>
                <a:ea typeface="Montserrat"/>
                <a:cs typeface="Montserrat"/>
                <a:sym typeface="Montserra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740519873_3318x2212.jpg"/>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19200" y="3543300"/>
            <a:ext cx="21945600" cy="4267200"/>
          </a:xfrm>
          <a:prstGeom prst="rect">
            <a:avLst/>
          </a:prstGeom>
        </p:spPr>
        <p:txBody>
          <a:bodyPr anchor="b"/>
          <a:lstStyle>
            <a:lvl1pPr>
              <a:defRPr spc="-128" sz="12800">
                <a:solidFill>
                  <a:srgbClr val="FFFFFF"/>
                </a:solidFill>
              </a:defRPr>
            </a:lvl1pPr>
          </a:lstStyle>
          <a:p>
            <a:pPr/>
            <a:r>
              <a:t>Presentation Title</a:t>
            </a:r>
          </a:p>
        </p:txBody>
      </p:sp>
      <p:sp>
        <p:nvSpPr>
          <p:cNvPr id="23" name="Body Level One…"/>
          <p:cNvSpPr txBox="1"/>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1pPr>
            <a:lvl2pPr marL="0" indent="4572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2pPr>
            <a:lvl3pPr marL="0" indent="9144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3pPr>
            <a:lvl4pPr marL="0" indent="13716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4pPr>
            <a:lvl5pPr marL="0" indent="1828800" algn="ctr" defTabSz="825500">
              <a:lnSpc>
                <a:spcPct val="100000"/>
              </a:lnSpc>
              <a:spcBef>
                <a:spcPts val="0"/>
              </a:spcBef>
              <a:buSzTx/>
              <a:buNone/>
              <a:defRPr spc="-59" sz="6000">
                <a:solidFill>
                  <a:srgbClr val="FFFFFF"/>
                </a:solidFill>
                <a:latin typeface="Graphik Semibold"/>
                <a:ea typeface="Graphik Semibold"/>
                <a:cs typeface="Graphik Semibold"/>
                <a:sym typeface="Graphik Semibold"/>
              </a:defRPr>
            </a:lvl5pPr>
          </a:lstStyle>
          <a:p>
            <a:pPr/>
            <a:r>
              <a:t>Presentation Subtitle</a:t>
            </a:r>
          </a:p>
          <a:p>
            <a:pPr lvl="1"/>
            <a:r>
              <a:t/>
            </a:r>
          </a:p>
          <a:p>
            <a:pPr lvl="2"/>
            <a:r>
              <a:t/>
            </a:r>
          </a:p>
          <a:p>
            <a:pPr lvl="3"/>
            <a:r>
              <a:t/>
            </a:r>
          </a:p>
          <a:p>
            <a:pPr lvl="4"/>
            <a:r>
              <a:t/>
            </a:r>
          </a:p>
        </p:txBody>
      </p:sp>
      <p:sp>
        <p:nvSpPr>
          <p:cNvPr id="24" name="Author and Date"/>
          <p:cNvSpPr txBox="1"/>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pc="-29" sz="3000">
                <a:solidFill>
                  <a:srgbClr val="FFFFFF"/>
                </a:solidFill>
                <a:latin typeface="Graphik Medium"/>
                <a:ea typeface="Graphik Medium"/>
                <a:cs typeface="Graphik Medium"/>
                <a:sym typeface="Graphik Medium"/>
              </a:defRPr>
            </a:lvl1pPr>
          </a:lstStyle>
          <a:p>
            <a:pPr/>
            <a:r>
              <a:t>Author and Date</a:t>
            </a:r>
          </a:p>
        </p:txBody>
      </p:sp>
      <p:sp>
        <p:nvSpPr>
          <p:cNvPr id="2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Slide Title"/>
          <p:cNvSpPr txBox="1"/>
          <p:nvPr>
            <p:ph type="title" hasCustomPrompt="1"/>
          </p:nvPr>
        </p:nvSpPr>
        <p:spPr>
          <a:xfrm>
            <a:off x="1215495" y="4585102"/>
            <a:ext cx="9757338" cy="2540001"/>
          </a:xfrm>
          <a:prstGeom prst="rect">
            <a:avLst/>
          </a:prstGeom>
        </p:spPr>
        <p:txBody>
          <a:bodyPr anchor="b"/>
          <a:lstStyle/>
          <a:p>
            <a:pPr/>
            <a:r>
              <a:t>Slide Title</a:t>
            </a:r>
          </a:p>
        </p:txBody>
      </p:sp>
      <p:sp>
        <p:nvSpPr>
          <p:cNvPr id="33" name="Image"/>
          <p:cNvSpPr/>
          <p:nvPr>
            <p:ph type="pic" idx="21"/>
          </p:nvPr>
        </p:nvSpPr>
        <p:spPr>
          <a:xfrm>
            <a:off x="9283700" y="1270000"/>
            <a:ext cx="16751300" cy="11176000"/>
          </a:xfrm>
          <a:prstGeom prst="rect">
            <a:avLst/>
          </a:prstGeom>
        </p:spPr>
        <p:txBody>
          <a:bodyPr lIns="91439" tIns="45719" rIns="91439" bIns="45719">
            <a:noAutofit/>
          </a:bodyPr>
          <a:lstStyle/>
          <a:p>
            <a:pPr/>
          </a:p>
        </p:txBody>
      </p:sp>
      <p:sp>
        <p:nvSpPr>
          <p:cNvPr id="34" name="Body Level One…"/>
          <p:cNvSpPr txBox="1"/>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4" name="Slide Subtitle"/>
          <p:cNvSpPr txBox="1"/>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Slide Subtitle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xfrm>
            <a:off x="1219200" y="4013200"/>
            <a:ext cx="21945600" cy="8487148"/>
          </a:xfrm>
          <a:prstGeom prst="rect">
            <a:avLst/>
          </a:prstGeom>
        </p:spPr>
        <p:txBody>
          <a:bodyPr numCol="2" spcCol="2558384"/>
          <a:lstStyle/>
          <a:p>
            <a:pPr/>
            <a:r>
              <a:t>Slide bullet text</a:t>
            </a:r>
          </a:p>
          <a:p>
            <a:pPr lvl="1"/>
            <a:r>
              <a:t/>
            </a:r>
          </a:p>
          <a:p>
            <a:pPr lvl="2"/>
            <a:r>
              <a:t/>
            </a:r>
          </a:p>
          <a:p>
            <a:pPr lvl="3"/>
            <a:r>
              <a:t/>
            </a:r>
          </a:p>
          <a:p>
            <a:pPr lvl="4"/>
            <a:r>
              <a:t/>
            </a:r>
          </a:p>
        </p:txBody>
      </p:sp>
      <p:sp>
        <p:nvSpPr>
          <p:cNvPr id="53" name="Slide Number"/>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Title"/>
          <p:cNvSpPr txBox="1"/>
          <p:nvPr>
            <p:ph type="title" hasCustomPrompt="1"/>
          </p:nvPr>
        </p:nvSpPr>
        <p:spPr>
          <a:xfrm>
            <a:off x="1219200" y="774700"/>
            <a:ext cx="9753600" cy="1600200"/>
          </a:xfrm>
          <a:prstGeom prst="rect">
            <a:avLst/>
          </a:prstGeom>
        </p:spPr>
        <p:txBody>
          <a:bodyPr/>
          <a:lstStyle/>
          <a:p>
            <a:pPr/>
            <a:r>
              <a:t>Slide Title</a:t>
            </a:r>
          </a:p>
        </p:txBody>
      </p:sp>
      <p:sp>
        <p:nvSpPr>
          <p:cNvPr id="61" name="Image"/>
          <p:cNvSpPr/>
          <p:nvPr>
            <p:ph type="pic" idx="21"/>
          </p:nvPr>
        </p:nvSpPr>
        <p:spPr>
          <a:xfrm>
            <a:off x="12192644" y="718588"/>
            <a:ext cx="10972801" cy="12329624"/>
          </a:xfrm>
          <a:prstGeom prst="rect">
            <a:avLst/>
          </a:prstGeom>
        </p:spPr>
        <p:txBody>
          <a:bodyPr lIns="91439" tIns="45719" rIns="91439" bIns="45719">
            <a:noAutofit/>
          </a:bodyPr>
          <a:lstStyle/>
          <a:p>
            <a:pPr/>
          </a:p>
        </p:txBody>
      </p:sp>
      <p:sp>
        <p:nvSpPr>
          <p:cNvPr id="62" name="Slide Subtitle"/>
          <p:cNvSpPr txBox="1"/>
          <p:nvPr>
            <p:ph type="body" sz="quarter" idx="22"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Slide Subtitle</a:t>
            </a:r>
          </a:p>
        </p:txBody>
      </p:sp>
      <p:sp>
        <p:nvSpPr>
          <p:cNvPr id="63" name="Body Level One…"/>
          <p:cNvSpPr txBox="1"/>
          <p:nvPr>
            <p:ph type="body" sz="half" idx="1" hasCustomPrompt="1"/>
          </p:nvPr>
        </p:nvSpPr>
        <p:spPr>
          <a:xfrm>
            <a:off x="1219200" y="4023221"/>
            <a:ext cx="9757569" cy="8384679"/>
          </a:xfrm>
          <a:prstGeom prst="rect">
            <a:avLst/>
          </a:prstGeom>
        </p:spPr>
        <p:txBody>
          <a:bodyPr/>
          <a:lstStyle/>
          <a:p>
            <a:pPr/>
            <a:r>
              <a:t>Slide bullet text</a:t>
            </a:r>
          </a:p>
          <a:p>
            <a:pPr lvl="1"/>
            <a:r>
              <a:t/>
            </a:r>
          </a:p>
          <a:p>
            <a:pPr lvl="2"/>
            <a:r>
              <a:t/>
            </a:r>
          </a:p>
          <a:p>
            <a:pPr lvl="3"/>
            <a:r>
              <a:t/>
            </a:r>
          </a:p>
          <a:p>
            <a:pPr lvl="4"/>
            <a:r>
              <a:t/>
            </a:r>
          </a:p>
        </p:txBody>
      </p:sp>
      <p:sp>
        <p:nvSpPr>
          <p:cNvPr id="64" name="Slide Number"/>
          <p:cNvSpPr txBox="1"/>
          <p:nvPr>
            <p:ph type="sldNum" sz="quarter" idx="2"/>
          </p:nvPr>
        </p:nvSpPr>
        <p:spPr>
          <a:xfrm>
            <a:off x="1200403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19200" y="3242270"/>
            <a:ext cx="21945600" cy="6604001"/>
          </a:xfrm>
          <a:prstGeom prst="rect">
            <a:avLst/>
          </a:prstGeom>
        </p:spPr>
        <p:txBody>
          <a:bodyPr anchor="ctr"/>
          <a:lstStyle>
            <a:lvl1pPr>
              <a:defRPr spc="0" sz="12800"/>
            </a:lvl1pPr>
          </a:lstStyle>
          <a:p>
            <a:pPr/>
            <a:r>
              <a:t>Section Title</a:t>
            </a:r>
          </a:p>
        </p:txBody>
      </p:sp>
      <p:sp>
        <p:nvSpPr>
          <p:cNvPr id="72" name="Slide Number"/>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prstGeom prst="rect">
            <a:avLst/>
          </a:prstGeom>
        </p:spPr>
        <p:txBody>
          <a:bodyPr/>
          <a:lstStyle/>
          <a:p>
            <a:pPr/>
            <a:r>
              <a:t>Slide Title</a:t>
            </a:r>
          </a:p>
        </p:txBody>
      </p:sp>
      <p:sp>
        <p:nvSpPr>
          <p:cNvPr id="80" name="Slide Subtitle"/>
          <p:cNvSpPr txBox="1"/>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Slide Subtitle</a:t>
            </a:r>
          </a:p>
        </p:txBody>
      </p:sp>
      <p:sp>
        <p:nvSpPr>
          <p:cNvPr id="81" name="Slide Number"/>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prstGeom prst="rect">
            <a:avLst/>
          </a:prstGeom>
        </p:spPr>
        <p:txBody>
          <a:bodyPr/>
          <a:lstStyle/>
          <a:p>
            <a:pPr/>
            <a:r>
              <a:t>Agenda Title</a:t>
            </a:r>
          </a:p>
        </p:txBody>
      </p:sp>
      <p:sp>
        <p:nvSpPr>
          <p:cNvPr id="89" name="Body Level One…"/>
          <p:cNvSpPr txBox="1"/>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pc="-136" sz="6800">
                <a:latin typeface="Canela Deck Regular"/>
                <a:ea typeface="Canela Deck Regular"/>
                <a:cs typeface="Canela Deck Regular"/>
                <a:sym typeface="Canela Deck Regular"/>
              </a:defRPr>
            </a:lvl1pPr>
            <a:lvl2pPr marL="0" indent="457200" defTabSz="825500">
              <a:lnSpc>
                <a:spcPct val="100000"/>
              </a:lnSpc>
              <a:buSzTx/>
              <a:buNone/>
              <a:defRPr spc="-136" sz="6800">
                <a:latin typeface="Canela Deck Regular"/>
                <a:ea typeface="Canela Deck Regular"/>
                <a:cs typeface="Canela Deck Regular"/>
                <a:sym typeface="Canela Deck Regular"/>
              </a:defRPr>
            </a:lvl2pPr>
            <a:lvl3pPr marL="0" indent="914400" defTabSz="825500">
              <a:lnSpc>
                <a:spcPct val="100000"/>
              </a:lnSpc>
              <a:buSzTx/>
              <a:buNone/>
              <a:defRPr spc="-136" sz="6800">
                <a:latin typeface="Canela Deck Regular"/>
                <a:ea typeface="Canela Deck Regular"/>
                <a:cs typeface="Canela Deck Regular"/>
                <a:sym typeface="Canela Deck Regular"/>
              </a:defRPr>
            </a:lvl3pPr>
            <a:lvl4pPr marL="0" indent="1371600" defTabSz="825500">
              <a:lnSpc>
                <a:spcPct val="100000"/>
              </a:lnSpc>
              <a:buSzTx/>
              <a:buNone/>
              <a:defRPr spc="-136" sz="6800">
                <a:latin typeface="Canela Deck Regular"/>
                <a:ea typeface="Canela Deck Regular"/>
                <a:cs typeface="Canela Deck Regular"/>
                <a:sym typeface="Canela Deck Regular"/>
              </a:defRPr>
            </a:lvl4pPr>
            <a:lvl5pPr marL="0" indent="1828800" defTabSz="825500">
              <a:lnSpc>
                <a:spcPct val="100000"/>
              </a:lnSpc>
              <a:buSzTx/>
              <a:buNone/>
              <a:defRPr spc="-136" sz="6800">
                <a:latin typeface="Canela Deck Regular"/>
                <a:ea typeface="Canela Deck Regular"/>
                <a:cs typeface="Canela Deck Regular"/>
                <a:sym typeface="Canela Deck Regular"/>
              </a:defRPr>
            </a:lvl5pPr>
          </a:lstStyle>
          <a:p>
            <a:pPr/>
            <a:r>
              <a:t>Agenda Topics</a:t>
            </a:r>
          </a:p>
          <a:p>
            <a:pPr lvl="1"/>
            <a:r>
              <a:t/>
            </a:r>
          </a:p>
          <a:p>
            <a:pPr lvl="2"/>
            <a:r>
              <a:t/>
            </a:r>
          </a:p>
          <a:p>
            <a:pPr lvl="3"/>
            <a:r>
              <a:t/>
            </a:r>
          </a:p>
          <a:p>
            <a:pPr lvl="4"/>
            <a:r>
              <a:t/>
            </a:r>
          </a:p>
        </p:txBody>
      </p:sp>
      <p:sp>
        <p:nvSpPr>
          <p:cNvPr id="90" name="Agenda Subtitle"/>
          <p:cNvSpPr txBox="1"/>
          <p:nvPr>
            <p:ph type="body" sz="quarter" idx="21" hasCustomPrompt="1"/>
          </p:nvPr>
        </p:nvSpPr>
        <p:spPr>
          <a:xfrm>
            <a:off x="1219200" y="2387115"/>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pPr/>
            <a:r>
              <a:t>Agenda Subtitle</a:t>
            </a:r>
          </a:p>
        </p:txBody>
      </p:sp>
      <p:sp>
        <p:nvSpPr>
          <p:cNvPr id="91" name="Slide Number"/>
          <p:cNvSpPr txBox="1"/>
          <p:nvPr>
            <p:ph type="sldNum" sz="quarter" idx="2"/>
          </p:nvPr>
        </p:nvSpPr>
        <p:spPr>
          <a:xfrm>
            <a:off x="12001499" y="12700000"/>
            <a:ext cx="388621" cy="42926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19200" y="774700"/>
            <a:ext cx="21945600" cy="1727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19200" y="4013200"/>
            <a:ext cx="21948577" cy="8483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1997689"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Lst>
  <p:transition xmlns:p14="http://schemas.microsoft.com/office/powerpoint/2010/main" spd="med" advClick="1"/>
  <p:txStyles>
    <p:titleStyle>
      <a:lvl1pPr marL="0" marR="0" indent="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b="0" baseline="0" cap="none" i="0" spc="-84" strike="noStrike" sz="8400" u="none">
          <a:solidFill>
            <a:srgbClr val="000000"/>
          </a:solidFill>
          <a:uFillTx/>
          <a:latin typeface="+mn-lt"/>
          <a:ea typeface="+mn-ea"/>
          <a:cs typeface="+mn-cs"/>
          <a:sym typeface="Canela Bold"/>
        </a:defRPr>
      </a:lvl9pPr>
    </p:titleStyle>
    <p:bodyStyle>
      <a:lvl1pPr marL="5461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1pPr>
      <a:lvl2pPr marL="10922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2pPr>
      <a:lvl3pPr marL="16383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3pPr>
      <a:lvl4pPr marL="21844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4pPr>
      <a:lvl5pPr marL="27305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5pPr>
      <a:lvl6pPr marL="32766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6pPr>
      <a:lvl7pPr marL="38227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7pPr>
      <a:lvl8pPr marL="43688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8pPr>
      <a:lvl9pPr marL="4914900" marR="0" indent="-546100" algn="l" defTabSz="2438338" rtl="0" latinLnBrk="0">
        <a:lnSpc>
          <a:spcPct val="90000"/>
        </a:lnSpc>
        <a:spcBef>
          <a:spcPts val="2400"/>
        </a:spcBef>
        <a:spcAft>
          <a:spcPts val="0"/>
        </a:spcAft>
        <a:buClrTx/>
        <a:buSzPct val="150000"/>
        <a:buFontTx/>
        <a:buChar char="•"/>
        <a:tabLst/>
        <a:defRPr b="0" baseline="0" cap="none" i="0" spc="0" strike="noStrike" sz="4400" u="none">
          <a:solidFill>
            <a:srgbClr val="000000"/>
          </a:solidFill>
          <a:uFillTx/>
          <a:latin typeface="Canela Text Regular"/>
          <a:ea typeface="Canela Text Regular"/>
          <a:cs typeface="Canela Text Regular"/>
          <a:sym typeface="Canela Text Regular"/>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1pPr>
      <a:lvl2pPr marL="0" marR="0" indent="4572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2pPr>
      <a:lvl3pPr marL="0" marR="0" indent="9144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Graphik"/>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community segments template"/>
          <p:cNvSpPr txBox="1"/>
          <p:nvPr>
            <p:ph type="body" idx="21"/>
          </p:nvPr>
        </p:nvSpPr>
        <p:spPr>
          <a:xfrm>
            <a:off x="2531778" y="4306147"/>
            <a:ext cx="19320444" cy="2453639"/>
          </a:xfrm>
          <a:prstGeom prst="rect">
            <a:avLst/>
          </a:prstGeom>
        </p:spPr>
        <p:txBody>
          <a:bodyPr/>
          <a:lstStyle>
            <a:lvl1pPr>
              <a:defRPr spc="3850" sz="7000"/>
            </a:lvl1pPr>
          </a:lstStyle>
          <a:p>
            <a:pPr/>
            <a:r>
              <a:t>community segments template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FEVERBEE MEMBER SEGMENT TEMPLATE"/>
          <p:cNvSpPr txBox="1"/>
          <p:nvPr>
            <p:ph type="body" idx="21"/>
          </p:nvPr>
        </p:nvSpPr>
        <p:spPr>
          <a:xfrm>
            <a:off x="18938989" y="589807"/>
            <a:ext cx="4930573" cy="409576"/>
          </a:xfrm>
          <a:prstGeom prst="rect">
            <a:avLst/>
          </a:prstGeom>
        </p:spPr>
        <p:txBody>
          <a:bodyPr/>
          <a:lstStyle/>
          <a:p>
            <a:pPr/>
            <a:r>
              <a:t>FEVERBEE MEMBER SEGMENT TEMPLATE</a:t>
            </a:r>
          </a:p>
        </p:txBody>
      </p:sp>
      <p:sp>
        <p:nvSpPr>
          <p:cNvPr id="233" name="PSYCHOGRAPHIC SEGMENT"/>
          <p:cNvSpPr txBox="1"/>
          <p:nvPr>
            <p:ph type="body" idx="22"/>
          </p:nvPr>
        </p:nvSpPr>
        <p:spPr>
          <a:prstGeom prst="rect">
            <a:avLst/>
          </a:prstGeom>
        </p:spPr>
        <p:txBody>
          <a:bodyPr/>
          <a:lstStyle/>
          <a:p>
            <a:pPr/>
            <a:r>
              <a:t>PSYCHOGRAPHIC SEGMENT</a:t>
            </a:r>
          </a:p>
        </p:txBody>
      </p:sp>
      <p:graphicFrame>
        <p:nvGraphicFramePr>
          <p:cNvPr id="234" name="Table"/>
          <p:cNvGraphicFramePr/>
          <p:nvPr/>
        </p:nvGraphicFramePr>
        <p:xfrm>
          <a:off x="1303337" y="1755469"/>
          <a:ext cx="22865359" cy="107439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759738"/>
                <a:gridCol w="5661124"/>
                <a:gridCol w="4701811"/>
                <a:gridCol w="7729984"/>
              </a:tblGrid>
              <a:tr h="1459566">
                <a:tc>
                  <a:txBody>
                    <a:bodyPr/>
                    <a:lstStyle/>
                    <a:p>
                      <a:pPr defTabSz="825500">
                        <a:defRPr sz="1800"/>
                      </a:pPr>
                      <a:r>
                        <a:rPr sz="3500">
                          <a:solidFill>
                            <a:srgbClr val="53585F"/>
                          </a:solidFill>
                          <a:latin typeface="Helvetica Light"/>
                          <a:ea typeface="Helvetica Light"/>
                          <a:cs typeface="Helvetica Light"/>
                          <a:sym typeface="Helvetica Light"/>
                        </a:rPr>
                        <a:t>SEGMENT</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IDENTIFICATION</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BEHAVIOR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NEEDS AND DESIRES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r>
              <a:tr h="1854328">
                <a:tc>
                  <a:txBody>
                    <a:bodyPr/>
                    <a:lstStyle/>
                    <a:p>
                      <a:pPr defTabSz="825500">
                        <a:defRPr sz="1800"/>
                      </a:pPr>
                      <a:r>
                        <a:rPr sz="3100">
                          <a:solidFill>
                            <a:srgbClr val="53585F"/>
                          </a:solidFill>
                          <a:latin typeface="Helvetica Light"/>
                          <a:ea typeface="Helvetica Light"/>
                          <a:cs typeface="Helvetica Light"/>
                          <a:sym typeface="Helvetica Light"/>
                        </a:rPr>
                        <a:t>INNOVATOR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1854328">
                <a:tc>
                  <a:txBody>
                    <a:bodyPr/>
                    <a:lstStyle/>
                    <a:p>
                      <a:pPr defTabSz="825500">
                        <a:defRPr sz="1800"/>
                      </a:pPr>
                      <a:r>
                        <a:rPr sz="3100">
                          <a:solidFill>
                            <a:srgbClr val="53585F"/>
                          </a:solidFill>
                          <a:latin typeface="Helvetica Light"/>
                          <a:ea typeface="Helvetica Light"/>
                          <a:cs typeface="Helvetica Light"/>
                          <a:sym typeface="Helvetica Light"/>
                        </a:rPr>
                        <a:t>EARLY ADOPTER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1854328">
                <a:tc>
                  <a:txBody>
                    <a:bodyPr/>
                    <a:lstStyle/>
                    <a:p>
                      <a:pPr defTabSz="825500">
                        <a:defRPr sz="1800"/>
                      </a:pPr>
                      <a:r>
                        <a:rPr sz="3100">
                          <a:solidFill>
                            <a:srgbClr val="53585F"/>
                          </a:solidFill>
                          <a:latin typeface="Helvetica Light"/>
                          <a:ea typeface="Helvetica Light"/>
                          <a:cs typeface="Helvetica Light"/>
                          <a:sym typeface="Helvetica Light"/>
                        </a:rPr>
                        <a:t>EARLY MAJORITY</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1854328">
                <a:tc>
                  <a:txBody>
                    <a:bodyPr/>
                    <a:lstStyle/>
                    <a:p>
                      <a:pPr defTabSz="825500">
                        <a:defRPr sz="1800"/>
                      </a:pPr>
                      <a:r>
                        <a:rPr sz="3100">
                          <a:solidFill>
                            <a:srgbClr val="53585F"/>
                          </a:solidFill>
                          <a:latin typeface="Helvetica Light"/>
                          <a:ea typeface="Helvetica Light"/>
                          <a:cs typeface="Helvetica Light"/>
                          <a:sym typeface="Helvetica Light"/>
                        </a:rPr>
                        <a:t>LATE MAJORITY</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1854328">
                <a:tc>
                  <a:txBody>
                    <a:bodyPr/>
                    <a:lstStyle/>
                    <a:p>
                      <a:pPr defTabSz="825500">
                        <a:defRPr sz="1800"/>
                      </a:pPr>
                      <a:r>
                        <a:rPr sz="3100">
                          <a:solidFill>
                            <a:srgbClr val="53585F"/>
                          </a:solidFill>
                          <a:latin typeface="Helvetica Light"/>
                          <a:ea typeface="Helvetica Light"/>
                          <a:cs typeface="Helvetica Light"/>
                          <a:sym typeface="Helvetica Light"/>
                        </a:rPr>
                        <a:t>LAGGARDS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bl>
          </a:graphicData>
        </a:graphic>
      </p:graphicFrame>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96" name="Image" descr="Image"/>
          <p:cNvPicPr>
            <a:picLocks noChangeAspect="1"/>
          </p:cNvPicPr>
          <p:nvPr/>
        </p:nvPicPr>
        <p:blipFill>
          <a:blip r:embed="rId2">
            <a:alphaModFix amt="1748"/>
            <a:extLst/>
          </a:blip>
          <a:stretch>
            <a:fillRect/>
          </a:stretch>
        </p:blipFill>
        <p:spPr>
          <a:xfrm>
            <a:off x="-4493335" y="1863397"/>
            <a:ext cx="13914276" cy="11549821"/>
          </a:xfrm>
          <a:prstGeom prst="rect">
            <a:avLst/>
          </a:prstGeom>
          <a:ln w="12700">
            <a:miter lim="400000"/>
          </a:ln>
        </p:spPr>
      </p:pic>
      <p:pic>
        <p:nvPicPr>
          <p:cNvPr id="197" name="Image" descr="Image"/>
          <p:cNvPicPr>
            <a:picLocks noChangeAspect="1"/>
          </p:cNvPicPr>
          <p:nvPr/>
        </p:nvPicPr>
        <p:blipFill>
          <a:blip r:embed="rId3">
            <a:extLst/>
          </a:blip>
          <a:stretch>
            <a:fillRect/>
          </a:stretch>
        </p:blipFill>
        <p:spPr>
          <a:xfrm>
            <a:off x="412984" y="385133"/>
            <a:ext cx="986571" cy="818923"/>
          </a:xfrm>
          <a:prstGeom prst="rect">
            <a:avLst/>
          </a:prstGeom>
          <a:ln w="12700">
            <a:miter lim="400000"/>
          </a:ln>
        </p:spPr>
      </p:pic>
      <p:sp>
        <p:nvSpPr>
          <p:cNvPr id="198" name="Slide Number"/>
          <p:cNvSpPr txBox="1"/>
          <p:nvPr>
            <p:ph type="sldNum" sz="quarter" idx="2"/>
          </p:nvPr>
        </p:nvSpPr>
        <p:spPr>
          <a:xfrm>
            <a:off x="23748077" y="12934354"/>
            <a:ext cx="288786" cy="43497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99" name="We’ve created this resource to help you segment your community audience into clear and visible you can then engage individually. These segments should help you build unique outreach messages, user journeys, personas, and more.…"/>
          <p:cNvSpPr txBox="1"/>
          <p:nvPr>
            <p:ph type="body" idx="22"/>
          </p:nvPr>
        </p:nvSpPr>
        <p:spPr>
          <a:xfrm>
            <a:off x="1898253" y="4778771"/>
            <a:ext cx="20587493" cy="7565365"/>
          </a:xfrm>
          <a:prstGeom prst="rect">
            <a:avLst/>
          </a:prstGeom>
        </p:spPr>
        <p:txBody>
          <a:bodyPr/>
          <a:lstStyle/>
          <a:p>
            <a:pPr marL="0" indent="0" defTabSz="821531">
              <a:lnSpc>
                <a:spcPct val="100000"/>
              </a:lnSpc>
              <a:spcBef>
                <a:spcPts val="3000"/>
              </a:spcBef>
              <a:buSzTx/>
              <a:buNone/>
              <a:defRPr sz="2600">
                <a:solidFill>
                  <a:srgbClr val="53585F"/>
                </a:solidFill>
                <a:latin typeface="Montserrat Light"/>
                <a:ea typeface="Montserrat Light"/>
                <a:cs typeface="Montserrat Light"/>
                <a:sym typeface="Montserrat Light"/>
              </a:defRPr>
            </a:pPr>
            <a:r>
              <a:t>We’ve created this resource to help you segment your community audience into clear and visible you can then engage individually. These segments should help you build unique outreach messages, user journeys, personas, and more. </a:t>
            </a:r>
          </a:p>
          <a:p>
            <a:pPr marL="0" indent="0" defTabSz="821531">
              <a:lnSpc>
                <a:spcPct val="100000"/>
              </a:lnSpc>
              <a:spcBef>
                <a:spcPts val="3000"/>
              </a:spcBef>
              <a:buSzTx/>
              <a:buNone/>
              <a:defRPr sz="2600">
                <a:solidFill>
                  <a:srgbClr val="53585F"/>
                </a:solidFill>
                <a:latin typeface="Montserrat Light"/>
                <a:ea typeface="Montserrat Light"/>
                <a:cs typeface="Montserrat Light"/>
                <a:sym typeface="Montserrat Light"/>
              </a:defRPr>
            </a:pPr>
            <a:r>
              <a:t>As you will notice, there are many ways of segmenting an audience. You can segment an audience by demographics, psychographics, geographic, and behavioral characteristics. It’s easy to go down a deep rabbit hole creating increasingly detailed and complex segments. </a:t>
            </a:r>
          </a:p>
          <a:p>
            <a:pPr marL="0" indent="0" defTabSz="821531">
              <a:lnSpc>
                <a:spcPct val="100000"/>
              </a:lnSpc>
              <a:spcBef>
                <a:spcPts val="3000"/>
              </a:spcBef>
              <a:buSzTx/>
              <a:buNone/>
              <a:defRPr sz="2600">
                <a:solidFill>
                  <a:srgbClr val="53585F"/>
                </a:solidFill>
                <a:latin typeface="Montserrat Light"/>
                <a:ea typeface="Montserrat Light"/>
                <a:cs typeface="Montserrat Light"/>
                <a:sym typeface="Montserrat Light"/>
              </a:defRPr>
            </a:pPr>
            <a:r>
              <a:t>My recommendation would be to select</a:t>
            </a:r>
            <a:r>
              <a:rPr b="1">
                <a:latin typeface="Montserrat"/>
                <a:ea typeface="Montserrat"/>
                <a:cs typeface="Montserrat"/>
                <a:sym typeface="Montserrat"/>
              </a:rPr>
              <a:t>  </a:t>
            </a:r>
            <a:r>
              <a:rPr u="sng"/>
              <a:t>just one</a:t>
            </a:r>
            <a:r>
              <a:t> </a:t>
            </a:r>
            <a:r>
              <a:t>of the templates you see here and use this as the basis for building your community. The method you use to segment your audience should depend upon two things. </a:t>
            </a:r>
          </a:p>
          <a:p>
            <a:pPr marL="0" indent="0" defTabSz="821531">
              <a:lnSpc>
                <a:spcPct val="100000"/>
              </a:lnSpc>
              <a:spcBef>
                <a:spcPts val="3000"/>
              </a:spcBef>
              <a:buSzTx/>
              <a:buNone/>
              <a:defRPr sz="2600">
                <a:solidFill>
                  <a:srgbClr val="53585F"/>
                </a:solidFill>
                <a:latin typeface="Montserrat Light"/>
                <a:ea typeface="Montserrat Light"/>
                <a:cs typeface="Montserrat Light"/>
                <a:sym typeface="Montserrat Light"/>
              </a:defRPr>
            </a:pPr>
            <a:r>
              <a:t>The first is practicality. Can you actually create and cater to the segments you’re developing. For example, there is no point segmenting members by psychographics here if you don’t have the technology which will let you segment into unique groups and deliver unique experiences to each of them. </a:t>
            </a:r>
          </a:p>
          <a:p>
            <a:pPr marL="0" indent="0" defTabSz="821531">
              <a:lnSpc>
                <a:spcPct val="100000"/>
              </a:lnSpc>
              <a:spcBef>
                <a:spcPts val="3000"/>
              </a:spcBef>
              <a:buSzTx/>
              <a:buNone/>
              <a:defRPr sz="2600">
                <a:solidFill>
                  <a:srgbClr val="53585F"/>
                </a:solidFill>
                <a:latin typeface="Montserrat Light"/>
                <a:ea typeface="Montserrat Light"/>
                <a:cs typeface="Montserrat Light"/>
                <a:sym typeface="Montserrat Light"/>
              </a:defRPr>
            </a:pPr>
            <a:r>
              <a:t>The second is value. If the behavior or needs of members doesn’t vary much between segments then using that prism to segment members isn’t going to yield much value. Typically, the best segments are those members themselves would identify as as they relate to being a part of your audience. </a:t>
            </a:r>
          </a:p>
          <a:p>
            <a:pPr marL="0" indent="0" defTabSz="821531">
              <a:lnSpc>
                <a:spcPct val="100000"/>
              </a:lnSpc>
              <a:spcBef>
                <a:spcPts val="3000"/>
              </a:spcBef>
              <a:buSzTx/>
              <a:buNone/>
              <a:defRPr sz="2600">
                <a:solidFill>
                  <a:srgbClr val="53585F"/>
                </a:solidFill>
                <a:latin typeface="Montserrat Light"/>
                <a:ea typeface="Montserrat Light"/>
                <a:cs typeface="Montserrat Light"/>
                <a:sym typeface="Montserrat Light"/>
              </a:defRPr>
            </a:pPr>
            <a:r>
              <a:t>We’ve provided a breakdown of what a typical segmentation sheet might look like in the next two slides, but the rest is up to you. </a:t>
            </a:r>
          </a:p>
        </p:txBody>
      </p:sp>
      <p:sp>
        <p:nvSpPr>
          <p:cNvPr id="200" name="DEVELOPING USEFUL MEMBER SEGMENTS"/>
          <p:cNvSpPr txBox="1"/>
          <p:nvPr>
            <p:ph type="body" idx="23"/>
          </p:nvPr>
        </p:nvSpPr>
        <p:spPr>
          <a:prstGeom prst="rect">
            <a:avLst/>
          </a:prstGeom>
        </p:spPr>
        <p:txBody>
          <a:bodyPr/>
          <a:lstStyle/>
          <a:p>
            <a:pPr/>
            <a:r>
              <a:t>DEVELOPING USEFUL MEMBER SEGMENTS</a:t>
            </a:r>
          </a:p>
        </p:txBody>
      </p:sp>
      <p:sp>
        <p:nvSpPr>
          <p:cNvPr id="201" name="SEGMENTATION"/>
          <p:cNvSpPr txBox="1"/>
          <p:nvPr>
            <p:ph type="body" idx="24"/>
          </p:nvPr>
        </p:nvSpPr>
        <p:spPr>
          <a:prstGeom prst="rect">
            <a:avLst/>
          </a:prstGeom>
        </p:spPr>
        <p:txBody>
          <a:bodyPr/>
          <a:lstStyle/>
          <a:p>
            <a:pPr/>
            <a:r>
              <a:t>SEGMENTATION</a:t>
            </a:r>
          </a:p>
        </p:txBody>
      </p:sp>
      <p:sp>
        <p:nvSpPr>
          <p:cNvPr id="202" name="FEVERBEE MEMBER SEGMENT TEMPLATE"/>
          <p:cNvSpPr txBox="1"/>
          <p:nvPr/>
        </p:nvSpPr>
        <p:spPr>
          <a:xfrm>
            <a:off x="18938989" y="589807"/>
            <a:ext cx="4930573" cy="4095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r" defTabSz="457200">
              <a:spcBef>
                <a:spcPts val="3200"/>
              </a:spcBef>
              <a:defRPr spc="128" sz="1600">
                <a:solidFill>
                  <a:srgbClr val="777F8B"/>
                </a:solidFill>
                <a:latin typeface="Montserrat"/>
                <a:ea typeface="Montserrat"/>
                <a:cs typeface="Montserrat"/>
                <a:sym typeface="Montserrat"/>
              </a:defRPr>
            </a:lvl1pPr>
          </a:lstStyle>
          <a:p>
            <a:pPr/>
            <a:r>
              <a:t>FEVERBEE MEMBER SEGMENT TEMPLATE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4" name="FEVERBEE MEMBER SEGMENT TEMPLATE"/>
          <p:cNvSpPr txBox="1"/>
          <p:nvPr>
            <p:ph type="body" idx="21"/>
          </p:nvPr>
        </p:nvSpPr>
        <p:spPr>
          <a:xfrm>
            <a:off x="18938989" y="589807"/>
            <a:ext cx="4930573" cy="409576"/>
          </a:xfrm>
          <a:prstGeom prst="rect">
            <a:avLst/>
          </a:prstGeom>
        </p:spPr>
        <p:txBody>
          <a:bodyPr/>
          <a:lstStyle/>
          <a:p>
            <a:pPr/>
            <a:r>
              <a:t>FEVERBEE MEMBER SEGMENT TEMPLATE</a:t>
            </a:r>
          </a:p>
        </p:txBody>
      </p:sp>
      <p:sp>
        <p:nvSpPr>
          <p:cNvPr id="205" name="ACTIVITY BASED SEGMENTS"/>
          <p:cNvSpPr txBox="1"/>
          <p:nvPr>
            <p:ph type="body" idx="22"/>
          </p:nvPr>
        </p:nvSpPr>
        <p:spPr>
          <a:prstGeom prst="rect">
            <a:avLst/>
          </a:prstGeom>
        </p:spPr>
        <p:txBody>
          <a:bodyPr/>
          <a:lstStyle/>
          <a:p>
            <a:pPr/>
            <a:r>
              <a:t>ACTIVITY BASED SEGMENTS</a:t>
            </a:r>
          </a:p>
        </p:txBody>
      </p:sp>
      <p:graphicFrame>
        <p:nvGraphicFramePr>
          <p:cNvPr id="206" name="Table"/>
          <p:cNvGraphicFramePr/>
          <p:nvPr/>
        </p:nvGraphicFramePr>
        <p:xfrm>
          <a:off x="1303337" y="1755469"/>
          <a:ext cx="22547263" cy="1188400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497735"/>
                <a:gridCol w="4305002"/>
                <a:gridCol w="7473057"/>
                <a:gridCol w="6576863"/>
              </a:tblGrid>
              <a:tr h="1695900">
                <a:tc>
                  <a:txBody>
                    <a:bodyPr/>
                    <a:lstStyle/>
                    <a:p>
                      <a:pPr defTabSz="825500">
                        <a:defRPr sz="1800"/>
                      </a:pPr>
                      <a:r>
                        <a:rPr sz="3500">
                          <a:solidFill>
                            <a:srgbClr val="53585F"/>
                          </a:solidFill>
                          <a:latin typeface="Helvetica Light"/>
                          <a:ea typeface="Helvetica Light"/>
                          <a:cs typeface="Helvetica Light"/>
                          <a:sym typeface="Helvetica Light"/>
                        </a:rPr>
                        <a:t>SEGMENT</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IDENTIFICATION</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BEHAVIOR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NEEDS AND DESIRES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r>
              <a:tr h="1695900">
                <a:tc>
                  <a:txBody>
                    <a:bodyPr/>
                    <a:lstStyle/>
                    <a:p>
                      <a:pPr defTabSz="825500">
                        <a:defRPr sz="1800"/>
                      </a:pPr>
                      <a:r>
                        <a:rPr sz="3500">
                          <a:solidFill>
                            <a:srgbClr val="53585F"/>
                          </a:solidFill>
                          <a:latin typeface="Helvetica Light"/>
                          <a:ea typeface="Helvetica Light"/>
                          <a:cs typeface="Helvetica Light"/>
                          <a:sym typeface="Helvetica Light"/>
                        </a:rPr>
                        <a:t>VISITOR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Visits the community but doesn’t register or log in.</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Arrives at the community via a search result to a discussion post.
Either finds the information and departs or registers to answer a question / contact support / looks elsewhere for an answer. </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Looking to resolve a frustration in the quickest amount of time. 
Needs to be notified of ‘additional value’ placed prominently within the community.
Requires a clear and obvious link to register for the community.</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1695900">
                <a:tc>
                  <a:txBody>
                    <a:bodyPr/>
                    <a:lstStyle/>
                    <a:p>
                      <a:pPr defTabSz="825500">
                        <a:defRPr sz="1800"/>
                      </a:pPr>
                      <a:r>
                        <a:rPr sz="3500">
                          <a:solidFill>
                            <a:srgbClr val="53585F"/>
                          </a:solidFill>
                          <a:latin typeface="Helvetica Light"/>
                          <a:ea typeface="Helvetica Light"/>
                          <a:cs typeface="Helvetica Light"/>
                          <a:sym typeface="Helvetica Light"/>
                        </a:rPr>
                        <a:t>INACTIVE</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Not visited the community within the past 3 months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Asked a question, received a response, but hasn’t returned since. 
Likely to visit again if they have another question. </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Doesn’t see any obvious value in visiting the community again. 
May respond to prompts to attend webinars, read useful content. 
Outbound messages have to offer clear value. </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1695900">
                <a:tc>
                  <a:txBody>
                    <a:bodyPr/>
                    <a:lstStyle/>
                    <a:p>
                      <a:pPr defTabSz="825500">
                        <a:defRPr sz="1800"/>
                      </a:pPr>
                      <a:r>
                        <a:rPr sz="3500">
                          <a:solidFill>
                            <a:srgbClr val="53585F"/>
                          </a:solidFill>
                          <a:latin typeface="Helvetica Light"/>
                          <a:ea typeface="Helvetica Light"/>
                          <a:cs typeface="Helvetica Light"/>
                          <a:sym typeface="Helvetica Light"/>
                        </a:rPr>
                        <a:t>LEARNER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Visited the community within the past 3 months.
Not made an active ‘post’ within the community within the past 3 months.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Visits the community to see what’s new and look for relevant content and activity. 
Signs up for events but rarely attends. 
Reads major content articles and webinars.
Occasionally browses the documentation looking for answers. </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Doesn’t see what they can contribute to the community.
Has few questions to ask and doesn’t feel they have expertise to participate.</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1695900">
                <a:tc>
                  <a:txBody>
                    <a:bodyPr/>
                    <a:lstStyle/>
                    <a:p>
                      <a:pPr defTabSz="825500">
                        <a:defRPr sz="1800"/>
                      </a:pPr>
                      <a:r>
                        <a:rPr sz="3500">
                          <a:solidFill>
                            <a:srgbClr val="53585F"/>
                          </a:solidFill>
                          <a:latin typeface="Helvetica Light"/>
                          <a:ea typeface="Helvetica Light"/>
                          <a:cs typeface="Helvetica Light"/>
                          <a:sym typeface="Helvetica Light"/>
                        </a:rPr>
                        <a:t>NEWCOMER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Registered for the community within the past 3 months.
Contributed less than 3 posts within the past 3 months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Registered to ask a question about an immediate problem.
Once they receive an answer, they will only participate again if they have another question to ask. </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Looking for answers from trustworthy people. 
Wants to be treated with respect and empathy. 
Needs a quick answer to a question. 
Open to ‘extra value’ which could be useful.</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1695900">
                <a:tc>
                  <a:txBody>
                    <a:bodyPr/>
                    <a:lstStyle/>
                    <a:p>
                      <a:pPr defTabSz="825500">
                        <a:defRPr sz="1800"/>
                      </a:pPr>
                      <a:r>
                        <a:rPr sz="3500">
                          <a:solidFill>
                            <a:srgbClr val="53585F"/>
                          </a:solidFill>
                          <a:latin typeface="Helvetica Light"/>
                          <a:ea typeface="Helvetica Light"/>
                          <a:cs typeface="Helvetica Light"/>
                          <a:sym typeface="Helvetica Light"/>
                        </a:rPr>
                        <a:t>IRREGULAR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Registered for the community 3+ months ago.
Contributed 1 to 10 posts within the past 3 months.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Visits the community infrequently and responds to post when they might know the answer. 
Reads content and signs up for events and activities. </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Looking useful examples and ideas they can learn from.
Like feeling helpful.
Would be responsive to opportunities to get more engaged in helping others in the community. </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1695900">
                <a:tc>
                  <a:txBody>
                    <a:bodyPr/>
                    <a:lstStyle/>
                    <a:p>
                      <a:pPr defTabSz="825500">
                        <a:defRPr sz="1800"/>
                      </a:pPr>
                      <a:r>
                        <a:rPr sz="3500">
                          <a:solidFill>
                            <a:srgbClr val="53585F"/>
                          </a:solidFill>
                          <a:latin typeface="Helvetica Light"/>
                          <a:ea typeface="Helvetica Light"/>
                          <a:cs typeface="Helvetica Light"/>
                          <a:sym typeface="Helvetica Light"/>
                        </a:rPr>
                        <a:t>SUPERUSER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Registered for the community 3+ months ago. 
Contributed 10+ posts within the past 3 months.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Visits the community daily to answer questions. 
Engages directly with the community team on a weekly basis. 
Participates in private group for community superusers. </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Wants to feel uniquely important to the community team and to the organisation. 
Strongly motivated by status and access to community team. 
Identifies with being an ‘expert’ within the topic. </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bl>
          </a:graphicData>
        </a:graphic>
      </p:graphicFrame>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FEVERBEE MEMBER SEGMENT TEMPLATE"/>
          <p:cNvSpPr txBox="1"/>
          <p:nvPr>
            <p:ph type="body" idx="21"/>
          </p:nvPr>
        </p:nvSpPr>
        <p:spPr>
          <a:xfrm>
            <a:off x="18938989" y="589807"/>
            <a:ext cx="4930573" cy="409576"/>
          </a:xfrm>
          <a:prstGeom prst="rect">
            <a:avLst/>
          </a:prstGeom>
        </p:spPr>
        <p:txBody>
          <a:bodyPr/>
          <a:lstStyle/>
          <a:p>
            <a:pPr/>
            <a:r>
              <a:t>FEVERBEE MEMBER SEGMENT TEMPLATE</a:t>
            </a:r>
          </a:p>
        </p:txBody>
      </p:sp>
      <p:sp>
        <p:nvSpPr>
          <p:cNvPr id="209" name="customer retention-level segments"/>
          <p:cNvSpPr txBox="1"/>
          <p:nvPr>
            <p:ph type="body" idx="22"/>
          </p:nvPr>
        </p:nvSpPr>
        <p:spPr>
          <a:prstGeom prst="rect">
            <a:avLst/>
          </a:prstGeom>
        </p:spPr>
        <p:txBody>
          <a:bodyPr/>
          <a:lstStyle/>
          <a:p>
            <a:pPr/>
            <a:r>
              <a:t>customer retention-level segments</a:t>
            </a:r>
          </a:p>
        </p:txBody>
      </p:sp>
      <p:graphicFrame>
        <p:nvGraphicFramePr>
          <p:cNvPr id="210" name="Table"/>
          <p:cNvGraphicFramePr/>
          <p:nvPr/>
        </p:nvGraphicFramePr>
        <p:xfrm>
          <a:off x="1303337" y="1755469"/>
          <a:ext cx="22865359" cy="832092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497735"/>
                <a:gridCol w="4305002"/>
                <a:gridCol w="6319936"/>
                <a:gridCol w="7729984"/>
              </a:tblGrid>
              <a:tr h="1726780">
                <a:tc>
                  <a:txBody>
                    <a:bodyPr/>
                    <a:lstStyle/>
                    <a:p>
                      <a:pPr defTabSz="825500">
                        <a:defRPr sz="1800"/>
                      </a:pPr>
                      <a:r>
                        <a:rPr sz="3500">
                          <a:solidFill>
                            <a:srgbClr val="53585F"/>
                          </a:solidFill>
                          <a:latin typeface="Helvetica Light"/>
                          <a:ea typeface="Helvetica Light"/>
                          <a:cs typeface="Helvetica Light"/>
                          <a:sym typeface="Helvetica Light"/>
                        </a:rPr>
                        <a:t>SEGMENT</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IDENTIFICATION</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BEHAVIOR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NEEDS AND DESIRES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r>
              <a:tr h="2193813">
                <a:tc>
                  <a:txBody>
                    <a:bodyPr/>
                    <a:lstStyle/>
                    <a:p>
                      <a:pPr defTabSz="825500">
                        <a:defRPr sz="1800"/>
                      </a:pPr>
                      <a:r>
                        <a:rPr sz="3500">
                          <a:solidFill>
                            <a:srgbClr val="53585F"/>
                          </a:solidFill>
                          <a:latin typeface="Helvetica Light"/>
                          <a:ea typeface="Helvetica Light"/>
                          <a:cs typeface="Helvetica Light"/>
                          <a:sym typeface="Helvetica Light"/>
                        </a:rPr>
                        <a:t>NEW CUSTOMER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Using our products for less than a year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Drawn to the community by an immediate product problem</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Wants a response to a question without feeling ‘dumb’ for asking an obvious questions.
Intimidate by the volume of information in the community. Worried about being overwhelmed. 
Looking for examples and guides they can follow. 
Typically asks for help via customer support or via friends.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2193813">
                <a:tc>
                  <a:txBody>
                    <a:bodyPr/>
                    <a:lstStyle/>
                    <a:p>
                      <a:pPr defTabSz="825500">
                        <a:defRPr sz="1800"/>
                      </a:pPr>
                      <a:r>
                        <a:rPr sz="3500">
                          <a:solidFill>
                            <a:srgbClr val="53585F"/>
                          </a:solidFill>
                          <a:latin typeface="Helvetica Light"/>
                          <a:ea typeface="Helvetica Light"/>
                          <a:cs typeface="Helvetica Light"/>
                          <a:sym typeface="Helvetica Light"/>
                        </a:rPr>
                        <a:t>INTERMEDIATE CUSTOMER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Using our products for 1 - 2 years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Participates in Q&amp;A / long-form content if it’s well organised. 
Will sometimes browse questions and answer if they know the answer.
Visits frequently to get the latest product news and updates. </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Would engage more frequently but doesn’t feel they have much to share. 
Doesn’t see any major benefit in engaging deeper within the community. 
Needs to see obvious increase in the value of the community to visit more frequently.</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2193813">
                <a:tc>
                  <a:txBody>
                    <a:bodyPr/>
                    <a:lstStyle/>
                    <a:p>
                      <a:pPr defTabSz="825500">
                        <a:defRPr sz="1800"/>
                      </a:pPr>
                      <a:r>
                        <a:rPr sz="3500">
                          <a:solidFill>
                            <a:srgbClr val="53585F"/>
                          </a:solidFill>
                          <a:latin typeface="Helvetica Light"/>
                          <a:ea typeface="Helvetica Light"/>
                          <a:cs typeface="Helvetica Light"/>
                          <a:sym typeface="Helvetica Light"/>
                        </a:rPr>
                        <a:t>VETERAN CUSTOMER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Using our products for 2+ years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Visits frequently out of habit to see if there is something new they can learn from. 
Likes to quickly scan the community and will open several taps at once to respond to relevant questions when they visit. </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800"/>
                      </a:pPr>
                      <a:r>
                        <a:rPr sz="1500">
                          <a:solidFill>
                            <a:srgbClr val="53585F"/>
                          </a:solidFill>
                          <a:latin typeface="Helvetica Light"/>
                          <a:ea typeface="Helvetica Light"/>
                          <a:cs typeface="Helvetica Light"/>
                          <a:sym typeface="Helvetica Light"/>
                        </a:rPr>
                        <a:t>Concerned about the signal to noise ratio. 
Dislikes the quantity of ‘beginner-level’ content in the community.
Wants a private place to chat with fellow veterans about advanced-level aspects of the topic. </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bl>
          </a:graphicData>
        </a:graphic>
      </p:graphicFrame>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FEVERBEE MEMBER SEGMENT TEMPLATE"/>
          <p:cNvSpPr txBox="1"/>
          <p:nvPr>
            <p:ph type="body" idx="21"/>
          </p:nvPr>
        </p:nvSpPr>
        <p:spPr>
          <a:xfrm>
            <a:off x="18938989" y="589807"/>
            <a:ext cx="4930573" cy="409576"/>
          </a:xfrm>
          <a:prstGeom prst="rect">
            <a:avLst/>
          </a:prstGeom>
        </p:spPr>
        <p:txBody>
          <a:bodyPr/>
          <a:lstStyle/>
          <a:p>
            <a:pPr/>
            <a:r>
              <a:t>FEVERBEE MEMBER SEGMENT TEMPLATE</a:t>
            </a:r>
          </a:p>
        </p:txBody>
      </p:sp>
      <p:sp>
        <p:nvSpPr>
          <p:cNvPr id="213" name="SPENDING-LEVEL SEGMENTS"/>
          <p:cNvSpPr txBox="1"/>
          <p:nvPr>
            <p:ph type="body" idx="22"/>
          </p:nvPr>
        </p:nvSpPr>
        <p:spPr>
          <a:prstGeom prst="rect">
            <a:avLst/>
          </a:prstGeom>
        </p:spPr>
        <p:txBody>
          <a:bodyPr/>
          <a:lstStyle/>
          <a:p>
            <a:pPr/>
            <a:r>
              <a:t>SPENDING-LEVEL SEGMENTS</a:t>
            </a:r>
          </a:p>
        </p:txBody>
      </p:sp>
      <p:graphicFrame>
        <p:nvGraphicFramePr>
          <p:cNvPr id="214" name="Table"/>
          <p:cNvGraphicFramePr/>
          <p:nvPr/>
        </p:nvGraphicFramePr>
        <p:xfrm>
          <a:off x="1303337" y="1755469"/>
          <a:ext cx="22865359" cy="107439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497735"/>
                <a:gridCol w="4305002"/>
                <a:gridCol w="6319936"/>
                <a:gridCol w="7729984"/>
              </a:tblGrid>
              <a:tr h="1764461">
                <a:tc>
                  <a:txBody>
                    <a:bodyPr/>
                    <a:lstStyle/>
                    <a:p>
                      <a:pPr defTabSz="825500">
                        <a:defRPr sz="1800"/>
                      </a:pPr>
                      <a:r>
                        <a:rPr sz="3500">
                          <a:solidFill>
                            <a:srgbClr val="53585F"/>
                          </a:solidFill>
                          <a:latin typeface="Helvetica Light"/>
                          <a:ea typeface="Helvetica Light"/>
                          <a:cs typeface="Helvetica Light"/>
                          <a:sym typeface="Helvetica Light"/>
                        </a:rPr>
                        <a:t>SEGMENT</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IDENTIFICATION</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BEHAVIOR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NEEDS AND DESIRES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r>
              <a:tr h="2241687">
                <a:tc>
                  <a:txBody>
                    <a:bodyPr/>
                    <a:lstStyle/>
                    <a:p>
                      <a:pPr defTabSz="825500">
                        <a:defRPr sz="1800"/>
                      </a:pPr>
                      <a:r>
                        <a:rPr sz="3500">
                          <a:solidFill>
                            <a:srgbClr val="53585F"/>
                          </a:solidFill>
                          <a:latin typeface="Helvetica Light"/>
                          <a:ea typeface="Helvetica Light"/>
                          <a:cs typeface="Helvetica Light"/>
                          <a:sym typeface="Helvetica Light"/>
                        </a:rPr>
                        <a:t>MICRO-BUYERS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2241687">
                <a:tc>
                  <a:txBody>
                    <a:bodyPr/>
                    <a:lstStyle/>
                    <a:p>
                      <a:pPr defTabSz="825500">
                        <a:defRPr sz="1800"/>
                      </a:pPr>
                      <a:r>
                        <a:rPr sz="3500">
                          <a:solidFill>
                            <a:srgbClr val="53585F"/>
                          </a:solidFill>
                          <a:latin typeface="Helvetica Light"/>
                          <a:ea typeface="Helvetica Light"/>
                          <a:cs typeface="Helvetica Light"/>
                          <a:sym typeface="Helvetica Light"/>
                        </a:rPr>
                        <a:t>SMALL ACCOUNTS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2241687">
                <a:tc>
                  <a:txBody>
                    <a:bodyPr/>
                    <a:lstStyle/>
                    <a:p>
                      <a:pPr defTabSz="825500">
                        <a:defRPr sz="1800"/>
                      </a:pPr>
                      <a:r>
                        <a:rPr sz="3500">
                          <a:solidFill>
                            <a:srgbClr val="53585F"/>
                          </a:solidFill>
                          <a:latin typeface="Helvetica Light"/>
                          <a:ea typeface="Helvetica Light"/>
                          <a:cs typeface="Helvetica Light"/>
                          <a:sym typeface="Helvetica Light"/>
                        </a:rPr>
                        <a:t>INTERMEDIATE ACCOUNTS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2241687">
                <a:tc>
                  <a:txBody>
                    <a:bodyPr/>
                    <a:lstStyle/>
                    <a:p>
                      <a:pPr defTabSz="825500">
                        <a:defRPr sz="1800"/>
                      </a:pPr>
                      <a:r>
                        <a:rPr sz="3500">
                          <a:solidFill>
                            <a:srgbClr val="53585F"/>
                          </a:solidFill>
                          <a:latin typeface="Helvetica Light"/>
                          <a:ea typeface="Helvetica Light"/>
                          <a:cs typeface="Helvetica Light"/>
                          <a:sym typeface="Helvetica Light"/>
                        </a:rPr>
                        <a:t>TOP CUSTOMERS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bl>
          </a:graphicData>
        </a:graphic>
      </p:graphicFrame>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FEVERBEE MEMBER SEGMENT TEMPLATE"/>
          <p:cNvSpPr txBox="1"/>
          <p:nvPr>
            <p:ph type="body" idx="21"/>
          </p:nvPr>
        </p:nvSpPr>
        <p:spPr>
          <a:xfrm>
            <a:off x="18938989" y="589807"/>
            <a:ext cx="4930573" cy="409576"/>
          </a:xfrm>
          <a:prstGeom prst="rect">
            <a:avLst/>
          </a:prstGeom>
        </p:spPr>
        <p:txBody>
          <a:bodyPr/>
          <a:lstStyle/>
          <a:p>
            <a:pPr/>
            <a:r>
              <a:t>FEVERBEE MEMBER SEGMENT TEMPLATE</a:t>
            </a:r>
          </a:p>
        </p:txBody>
      </p:sp>
      <p:sp>
        <p:nvSpPr>
          <p:cNvPr id="217" name="GEOGRAPHIC SEGMENTS"/>
          <p:cNvSpPr txBox="1"/>
          <p:nvPr>
            <p:ph type="body" idx="22"/>
          </p:nvPr>
        </p:nvSpPr>
        <p:spPr>
          <a:prstGeom prst="rect">
            <a:avLst/>
          </a:prstGeom>
        </p:spPr>
        <p:txBody>
          <a:bodyPr/>
          <a:lstStyle/>
          <a:p>
            <a:pPr/>
            <a:r>
              <a:t>GEOGRAPHIC SEGMENTS</a:t>
            </a:r>
          </a:p>
        </p:txBody>
      </p:sp>
      <p:graphicFrame>
        <p:nvGraphicFramePr>
          <p:cNvPr id="218" name="Table"/>
          <p:cNvGraphicFramePr/>
          <p:nvPr/>
        </p:nvGraphicFramePr>
        <p:xfrm>
          <a:off x="1303337" y="1755469"/>
          <a:ext cx="22865359" cy="107439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497735"/>
                <a:gridCol w="4305002"/>
                <a:gridCol w="6319936"/>
                <a:gridCol w="7729984"/>
              </a:tblGrid>
              <a:tr h="1764461">
                <a:tc>
                  <a:txBody>
                    <a:bodyPr/>
                    <a:lstStyle/>
                    <a:p>
                      <a:pPr defTabSz="825500">
                        <a:defRPr sz="1800"/>
                      </a:pPr>
                      <a:r>
                        <a:rPr sz="3500">
                          <a:solidFill>
                            <a:srgbClr val="53585F"/>
                          </a:solidFill>
                          <a:latin typeface="Helvetica Light"/>
                          <a:ea typeface="Helvetica Light"/>
                          <a:cs typeface="Helvetica Light"/>
                          <a:sym typeface="Helvetica Light"/>
                        </a:rPr>
                        <a:t>SEGMENT</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IDENTIFICATION</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BEHAVIOR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NEEDS AND DESIRES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r>
              <a:tr h="2241687">
                <a:tc>
                  <a:txBody>
                    <a:bodyPr/>
                    <a:lstStyle/>
                    <a:p>
                      <a:pPr defTabSz="825500">
                        <a:defRPr sz="1800"/>
                      </a:pPr>
                      <a:r>
                        <a:rPr sz="3500">
                          <a:solidFill>
                            <a:srgbClr val="53585F"/>
                          </a:solidFill>
                          <a:latin typeface="Helvetica Light"/>
                          <a:ea typeface="Helvetica Light"/>
                          <a:cs typeface="Helvetica Light"/>
                          <a:sym typeface="Helvetica Light"/>
                        </a:rPr>
                        <a:t>EMEA</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2241687">
                <a:tc>
                  <a:txBody>
                    <a:bodyPr/>
                    <a:lstStyle/>
                    <a:p>
                      <a:pPr defTabSz="825500">
                        <a:defRPr sz="1800"/>
                      </a:pPr>
                      <a:r>
                        <a:rPr sz="3500">
                          <a:solidFill>
                            <a:srgbClr val="53585F"/>
                          </a:solidFill>
                          <a:latin typeface="Helvetica Light"/>
                          <a:ea typeface="Helvetica Light"/>
                          <a:cs typeface="Helvetica Light"/>
                          <a:sym typeface="Helvetica Light"/>
                        </a:rPr>
                        <a:t>NA</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2241687">
                <a:tc>
                  <a:txBody>
                    <a:bodyPr/>
                    <a:lstStyle/>
                    <a:p>
                      <a:pPr defTabSz="825500">
                        <a:defRPr sz="1800"/>
                      </a:pPr>
                      <a:r>
                        <a:rPr sz="3500">
                          <a:solidFill>
                            <a:srgbClr val="53585F"/>
                          </a:solidFill>
                          <a:latin typeface="Helvetica Light"/>
                          <a:ea typeface="Helvetica Light"/>
                          <a:cs typeface="Helvetica Light"/>
                          <a:sym typeface="Helvetica Light"/>
                        </a:rPr>
                        <a:t>LATAM</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2241687">
                <a:tc>
                  <a:txBody>
                    <a:bodyPr/>
                    <a:lstStyle/>
                    <a:p>
                      <a:pPr defTabSz="825500">
                        <a:defRPr sz="1800"/>
                      </a:pPr>
                      <a:r>
                        <a:rPr sz="3500">
                          <a:solidFill>
                            <a:srgbClr val="53585F"/>
                          </a:solidFill>
                          <a:latin typeface="Helvetica Light"/>
                          <a:ea typeface="Helvetica Light"/>
                          <a:cs typeface="Helvetica Light"/>
                          <a:sym typeface="Helvetica Light"/>
                        </a:rPr>
                        <a:t>APAC</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bl>
          </a:graphicData>
        </a:graphic>
      </p:graphicFrame>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0" name="FEVERBEE MEMBER SEGMENT TEMPLATE"/>
          <p:cNvSpPr txBox="1"/>
          <p:nvPr>
            <p:ph type="body" idx="21"/>
          </p:nvPr>
        </p:nvSpPr>
        <p:spPr>
          <a:xfrm>
            <a:off x="18938989" y="589807"/>
            <a:ext cx="4930573" cy="409576"/>
          </a:xfrm>
          <a:prstGeom prst="rect">
            <a:avLst/>
          </a:prstGeom>
        </p:spPr>
        <p:txBody>
          <a:bodyPr/>
          <a:lstStyle/>
          <a:p>
            <a:pPr/>
            <a:r>
              <a:t>FEVERBEE MEMBER SEGMENT TEMPLATE</a:t>
            </a:r>
          </a:p>
        </p:txBody>
      </p:sp>
      <p:sp>
        <p:nvSpPr>
          <p:cNvPr id="221" name="AGE SEGMENTS"/>
          <p:cNvSpPr txBox="1"/>
          <p:nvPr>
            <p:ph type="body" idx="22"/>
          </p:nvPr>
        </p:nvSpPr>
        <p:spPr>
          <a:prstGeom prst="rect">
            <a:avLst/>
          </a:prstGeom>
        </p:spPr>
        <p:txBody>
          <a:bodyPr/>
          <a:lstStyle/>
          <a:p>
            <a:pPr/>
            <a:r>
              <a:t>AGE SEGMENTS</a:t>
            </a:r>
          </a:p>
        </p:txBody>
      </p:sp>
      <p:graphicFrame>
        <p:nvGraphicFramePr>
          <p:cNvPr id="222" name="Table"/>
          <p:cNvGraphicFramePr/>
          <p:nvPr/>
        </p:nvGraphicFramePr>
        <p:xfrm>
          <a:off x="1303337" y="1755469"/>
          <a:ext cx="22865359" cy="107439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497735"/>
                <a:gridCol w="4305002"/>
                <a:gridCol w="6319936"/>
                <a:gridCol w="7729984"/>
              </a:tblGrid>
              <a:tr h="1459566">
                <a:tc>
                  <a:txBody>
                    <a:bodyPr/>
                    <a:lstStyle/>
                    <a:p>
                      <a:pPr defTabSz="825500">
                        <a:defRPr sz="1800"/>
                      </a:pPr>
                      <a:r>
                        <a:rPr sz="3500">
                          <a:solidFill>
                            <a:srgbClr val="53585F"/>
                          </a:solidFill>
                          <a:latin typeface="Helvetica Light"/>
                          <a:ea typeface="Helvetica Light"/>
                          <a:cs typeface="Helvetica Light"/>
                          <a:sym typeface="Helvetica Light"/>
                        </a:rPr>
                        <a:t>SEGMENT</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IDENTIFICATION</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BEHAVIOR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NEEDS AND DESIRES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r>
              <a:tr h="1854328">
                <a:tc>
                  <a:txBody>
                    <a:bodyPr/>
                    <a:lstStyle/>
                    <a:p>
                      <a:pPr defTabSz="825500">
                        <a:defRPr sz="1800"/>
                      </a:pPr>
                      <a:r>
                        <a:rPr sz="3500">
                          <a:solidFill>
                            <a:srgbClr val="53585F"/>
                          </a:solidFill>
                          <a:latin typeface="Helvetica Light"/>
                          <a:ea typeface="Helvetica Light"/>
                          <a:cs typeface="Helvetica Light"/>
                          <a:sym typeface="Helvetica Light"/>
                        </a:rPr>
                        <a:t>12 - 18</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1854328">
                <a:tc>
                  <a:txBody>
                    <a:bodyPr/>
                    <a:lstStyle/>
                    <a:p>
                      <a:pPr defTabSz="825500">
                        <a:defRPr sz="1800"/>
                      </a:pPr>
                      <a:r>
                        <a:rPr sz="3500">
                          <a:solidFill>
                            <a:srgbClr val="53585F"/>
                          </a:solidFill>
                          <a:latin typeface="Helvetica Light"/>
                          <a:ea typeface="Helvetica Light"/>
                          <a:cs typeface="Helvetica Light"/>
                          <a:sym typeface="Helvetica Light"/>
                        </a:rPr>
                        <a:t>18 - 35</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1854328">
                <a:tc>
                  <a:txBody>
                    <a:bodyPr/>
                    <a:lstStyle/>
                    <a:p>
                      <a:pPr defTabSz="825500">
                        <a:defRPr sz="1800"/>
                      </a:pPr>
                      <a:r>
                        <a:rPr sz="3500">
                          <a:solidFill>
                            <a:srgbClr val="53585F"/>
                          </a:solidFill>
                          <a:latin typeface="Helvetica Light"/>
                          <a:ea typeface="Helvetica Light"/>
                          <a:cs typeface="Helvetica Light"/>
                          <a:sym typeface="Helvetica Light"/>
                        </a:rPr>
                        <a:t>35 - 50</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1854328">
                <a:tc>
                  <a:txBody>
                    <a:bodyPr/>
                    <a:lstStyle/>
                    <a:p>
                      <a:pPr defTabSz="825500">
                        <a:defRPr sz="1800"/>
                      </a:pPr>
                      <a:r>
                        <a:rPr sz="3500">
                          <a:solidFill>
                            <a:srgbClr val="53585F"/>
                          </a:solidFill>
                          <a:latin typeface="Helvetica Light"/>
                          <a:ea typeface="Helvetica Light"/>
                          <a:cs typeface="Helvetica Light"/>
                          <a:sym typeface="Helvetica Light"/>
                        </a:rPr>
                        <a:t>50 - 75</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1854328">
                <a:tc>
                  <a:txBody>
                    <a:bodyPr/>
                    <a:lstStyle/>
                    <a:p>
                      <a:pPr defTabSz="825500">
                        <a:defRPr sz="1800"/>
                      </a:pPr>
                      <a:r>
                        <a:rPr sz="3500">
                          <a:solidFill>
                            <a:srgbClr val="53585F"/>
                          </a:solidFill>
                          <a:latin typeface="Helvetica Light"/>
                          <a:ea typeface="Helvetica Light"/>
                          <a:cs typeface="Helvetica Light"/>
                          <a:sym typeface="Helvetica Light"/>
                        </a:rPr>
                        <a:t>75</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bl>
          </a:graphicData>
        </a:graphic>
      </p:graphicFrame>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FEVERBEE MEMBER SEGMENT TEMPLATE"/>
          <p:cNvSpPr txBox="1"/>
          <p:nvPr>
            <p:ph type="body" idx="21"/>
          </p:nvPr>
        </p:nvSpPr>
        <p:spPr>
          <a:xfrm>
            <a:off x="18938989" y="589807"/>
            <a:ext cx="4930573" cy="409576"/>
          </a:xfrm>
          <a:prstGeom prst="rect">
            <a:avLst/>
          </a:prstGeom>
        </p:spPr>
        <p:txBody>
          <a:bodyPr/>
          <a:lstStyle/>
          <a:p>
            <a:pPr/>
            <a:r>
              <a:t>FEVERBEE MEMBER SEGMENT TEMPLATE</a:t>
            </a:r>
          </a:p>
        </p:txBody>
      </p:sp>
      <p:sp>
        <p:nvSpPr>
          <p:cNvPr id="225" name="NPS-BASED segment"/>
          <p:cNvSpPr txBox="1"/>
          <p:nvPr>
            <p:ph type="body" idx="22"/>
          </p:nvPr>
        </p:nvSpPr>
        <p:spPr>
          <a:prstGeom prst="rect">
            <a:avLst/>
          </a:prstGeom>
        </p:spPr>
        <p:txBody>
          <a:bodyPr/>
          <a:lstStyle/>
          <a:p>
            <a:pPr/>
            <a:r>
              <a:t>NPS-BASED segment</a:t>
            </a:r>
          </a:p>
        </p:txBody>
      </p:sp>
      <p:graphicFrame>
        <p:nvGraphicFramePr>
          <p:cNvPr id="226" name="Table"/>
          <p:cNvGraphicFramePr/>
          <p:nvPr/>
        </p:nvGraphicFramePr>
        <p:xfrm>
          <a:off x="1303337" y="1755469"/>
          <a:ext cx="22865359" cy="107439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497735"/>
                <a:gridCol w="4305002"/>
                <a:gridCol w="6319936"/>
                <a:gridCol w="7729984"/>
              </a:tblGrid>
              <a:tr h="2230374">
                <a:tc>
                  <a:txBody>
                    <a:bodyPr/>
                    <a:lstStyle/>
                    <a:p>
                      <a:pPr defTabSz="825500">
                        <a:defRPr sz="1800"/>
                      </a:pPr>
                      <a:r>
                        <a:rPr sz="3500">
                          <a:solidFill>
                            <a:srgbClr val="53585F"/>
                          </a:solidFill>
                          <a:latin typeface="Helvetica Light"/>
                          <a:ea typeface="Helvetica Light"/>
                          <a:cs typeface="Helvetica Light"/>
                          <a:sym typeface="Helvetica Light"/>
                        </a:rPr>
                        <a:t>SEGMENT</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IDENTIFICATION</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BEHAVIOR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NEEDS AND DESIRES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r>
              <a:tr h="2833612">
                <a:tc>
                  <a:txBody>
                    <a:bodyPr/>
                    <a:lstStyle/>
                    <a:p>
                      <a:pPr defTabSz="825500">
                        <a:defRPr sz="1800"/>
                      </a:pPr>
                      <a:r>
                        <a:rPr sz="3500">
                          <a:solidFill>
                            <a:srgbClr val="53585F"/>
                          </a:solidFill>
                          <a:latin typeface="Helvetica Light"/>
                          <a:ea typeface="Helvetica Light"/>
                          <a:cs typeface="Helvetica Light"/>
                          <a:sym typeface="Helvetica Light"/>
                        </a:rPr>
                        <a:t>DETRACTOR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2833612">
                <a:tc>
                  <a:txBody>
                    <a:bodyPr/>
                    <a:lstStyle/>
                    <a:p>
                      <a:pPr defTabSz="825500">
                        <a:defRPr sz="1800"/>
                      </a:pPr>
                      <a:r>
                        <a:rPr sz="3500">
                          <a:solidFill>
                            <a:srgbClr val="53585F"/>
                          </a:solidFill>
                          <a:latin typeface="Helvetica Light"/>
                          <a:ea typeface="Helvetica Light"/>
                          <a:cs typeface="Helvetica Light"/>
                          <a:sym typeface="Helvetica Light"/>
                        </a:rPr>
                        <a:t>PASSIVE</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2833612">
                <a:tc>
                  <a:txBody>
                    <a:bodyPr/>
                    <a:lstStyle/>
                    <a:p>
                      <a:pPr defTabSz="825500">
                        <a:defRPr sz="1800"/>
                      </a:pPr>
                      <a:r>
                        <a:rPr sz="3500">
                          <a:solidFill>
                            <a:srgbClr val="53585F"/>
                          </a:solidFill>
                          <a:latin typeface="Helvetica Light"/>
                          <a:ea typeface="Helvetica Light"/>
                          <a:cs typeface="Helvetica Light"/>
                          <a:sym typeface="Helvetica Light"/>
                        </a:rPr>
                        <a:t>PROMOTER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bl>
          </a:graphicData>
        </a:graphic>
      </p:graphicFrame>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8" name="FEVERBEE MEMBER SEGMENT TEMPLATE"/>
          <p:cNvSpPr txBox="1"/>
          <p:nvPr>
            <p:ph type="body" idx="21"/>
          </p:nvPr>
        </p:nvSpPr>
        <p:spPr>
          <a:xfrm>
            <a:off x="18938989" y="589807"/>
            <a:ext cx="4930573" cy="409576"/>
          </a:xfrm>
          <a:prstGeom prst="rect">
            <a:avLst/>
          </a:prstGeom>
        </p:spPr>
        <p:txBody>
          <a:bodyPr/>
          <a:lstStyle/>
          <a:p>
            <a:pPr/>
            <a:r>
              <a:t>FEVERBEE MEMBER SEGMENT TEMPLATE</a:t>
            </a:r>
          </a:p>
        </p:txBody>
      </p:sp>
      <p:sp>
        <p:nvSpPr>
          <p:cNvPr id="229" name="PSYCHOGRAPHIC SEGMENT"/>
          <p:cNvSpPr txBox="1"/>
          <p:nvPr>
            <p:ph type="body" idx="22"/>
          </p:nvPr>
        </p:nvSpPr>
        <p:spPr>
          <a:prstGeom prst="rect">
            <a:avLst/>
          </a:prstGeom>
        </p:spPr>
        <p:txBody>
          <a:bodyPr/>
          <a:lstStyle/>
          <a:p>
            <a:pPr/>
            <a:r>
              <a:t>PSYCHOGRAPHIC SEGMENT</a:t>
            </a:r>
          </a:p>
        </p:txBody>
      </p:sp>
      <p:graphicFrame>
        <p:nvGraphicFramePr>
          <p:cNvPr id="230" name="Table"/>
          <p:cNvGraphicFramePr/>
          <p:nvPr/>
        </p:nvGraphicFramePr>
        <p:xfrm>
          <a:off x="1303337" y="1755469"/>
          <a:ext cx="22865359" cy="107439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759738"/>
                <a:gridCol w="5661124"/>
                <a:gridCol w="4701811"/>
                <a:gridCol w="7729984"/>
              </a:tblGrid>
              <a:tr h="1459566">
                <a:tc>
                  <a:txBody>
                    <a:bodyPr/>
                    <a:lstStyle/>
                    <a:p>
                      <a:pPr defTabSz="825500">
                        <a:defRPr sz="1800"/>
                      </a:pPr>
                      <a:r>
                        <a:rPr sz="3500">
                          <a:solidFill>
                            <a:srgbClr val="53585F"/>
                          </a:solidFill>
                          <a:latin typeface="Helvetica Light"/>
                          <a:ea typeface="Helvetica Light"/>
                          <a:cs typeface="Helvetica Light"/>
                          <a:sym typeface="Helvetica Light"/>
                        </a:rPr>
                        <a:t>SEGMENT</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IDENTIFICATION</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BEHAVIOR</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c>
                  <a:txBody>
                    <a:bodyPr/>
                    <a:lstStyle/>
                    <a:p>
                      <a:pPr defTabSz="825500">
                        <a:defRPr sz="1800"/>
                      </a:pPr>
                      <a:r>
                        <a:rPr sz="3500">
                          <a:solidFill>
                            <a:srgbClr val="53585F"/>
                          </a:solidFill>
                          <a:latin typeface="Helvetica Light"/>
                          <a:ea typeface="Helvetica Light"/>
                          <a:cs typeface="Helvetica Light"/>
                          <a:sym typeface="Helvetica Light"/>
                        </a:rPr>
                        <a:t>NEEDS AND DESIRES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solidFill>
                      <a:srgbClr val="FFC602"/>
                    </a:solidFill>
                  </a:tcPr>
                </a:tc>
              </a:tr>
              <a:tr h="1854328">
                <a:tc>
                  <a:txBody>
                    <a:bodyPr/>
                    <a:lstStyle/>
                    <a:p>
                      <a:pPr defTabSz="825500">
                        <a:defRPr sz="1800"/>
                      </a:pPr>
                      <a:r>
                        <a:rPr sz="3100">
                          <a:solidFill>
                            <a:srgbClr val="53585F"/>
                          </a:solidFill>
                          <a:latin typeface="Helvetica Light"/>
                          <a:ea typeface="Helvetica Light"/>
                          <a:cs typeface="Helvetica Light"/>
                          <a:sym typeface="Helvetica Light"/>
                        </a:rPr>
                        <a:t>STAUNCH CONFORMIST</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1854328">
                <a:tc>
                  <a:txBody>
                    <a:bodyPr/>
                    <a:lstStyle/>
                    <a:p>
                      <a:pPr defTabSz="825500">
                        <a:defRPr sz="1800"/>
                      </a:pPr>
                      <a:r>
                        <a:rPr sz="3100">
                          <a:solidFill>
                            <a:srgbClr val="53585F"/>
                          </a:solidFill>
                          <a:latin typeface="Helvetica Light"/>
                          <a:ea typeface="Helvetica Light"/>
                          <a:cs typeface="Helvetica Light"/>
                          <a:sym typeface="Helvetica Light"/>
                        </a:rPr>
                        <a:t>MOSTLY CONFORMIST, BUT OPEN TO CHANGE</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1854328">
                <a:tc>
                  <a:txBody>
                    <a:bodyPr/>
                    <a:lstStyle/>
                    <a:p>
                      <a:pPr defTabSz="825500">
                        <a:defRPr sz="1800"/>
                      </a:pPr>
                      <a:r>
                        <a:rPr sz="3100">
                          <a:solidFill>
                            <a:srgbClr val="53585F"/>
                          </a:solidFill>
                          <a:latin typeface="Helvetica Light"/>
                          <a:ea typeface="Helvetica Light"/>
                          <a:cs typeface="Helvetica Light"/>
                          <a:sym typeface="Helvetica Light"/>
                        </a:rPr>
                        <a:t>PRIMARILY FOLLOWS THE CROWD</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1854328">
                <a:tc>
                  <a:txBody>
                    <a:bodyPr/>
                    <a:lstStyle/>
                    <a:p>
                      <a:pPr defTabSz="825500">
                        <a:defRPr sz="1800"/>
                      </a:pPr>
                      <a:r>
                        <a:rPr sz="3100">
                          <a:solidFill>
                            <a:srgbClr val="53585F"/>
                          </a:solidFill>
                          <a:latin typeface="Helvetica Light"/>
                          <a:ea typeface="Helvetica Light"/>
                          <a:cs typeface="Helvetica Light"/>
                          <a:sym typeface="Helvetica Light"/>
                        </a:rPr>
                        <a:t>LIKES TO EMBRACE NEW IDEAS</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r h="1854328">
                <a:tc>
                  <a:txBody>
                    <a:bodyPr/>
                    <a:lstStyle/>
                    <a:p>
                      <a:pPr defTabSz="825500">
                        <a:defRPr sz="1800"/>
                      </a:pPr>
                      <a:r>
                        <a:rPr sz="3100">
                          <a:solidFill>
                            <a:srgbClr val="53585F"/>
                          </a:solidFill>
                          <a:latin typeface="Helvetica Light"/>
                          <a:ea typeface="Helvetica Light"/>
                          <a:cs typeface="Helvetica Light"/>
                          <a:sym typeface="Helvetica Light"/>
                        </a:rPr>
                        <a:t>RADICAL / 
CONTRARIAN</a:t>
                      </a: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c>
                  <a:txBody>
                    <a:bodyPr/>
                    <a:lstStyle/>
                    <a:p>
                      <a:pPr marL="254000" marR="254000" algn="l" defTabSz="825500">
                        <a:spcBef>
                          <a:spcPts val="1000"/>
                        </a:spcBef>
                        <a:defRPr sz="1500">
                          <a:solidFill>
                            <a:srgbClr val="53585F"/>
                          </a:solidFill>
                          <a:latin typeface="Helvetica Light"/>
                          <a:ea typeface="Helvetica Light"/>
                          <a:cs typeface="Helvetica Light"/>
                          <a:sym typeface="Helvetica Light"/>
                        </a:defRPr>
                      </a:pPr>
                    </a:p>
                  </a:txBody>
                  <a:tcPr marL="50800" marR="50800" marT="50800" marB="50800" anchor="ctr" anchorCtr="0" horzOverflow="overflow">
                    <a:lnL w="12700">
                      <a:solidFill>
                        <a:srgbClr val="53585F"/>
                      </a:solidFill>
                      <a:miter lim="400000"/>
                    </a:lnL>
                    <a:lnR w="12700">
                      <a:solidFill>
                        <a:srgbClr val="53585F"/>
                      </a:solidFill>
                      <a:miter lim="400000"/>
                    </a:lnR>
                    <a:lnT w="12700">
                      <a:solidFill>
                        <a:srgbClr val="53585F"/>
                      </a:solidFill>
                      <a:miter lim="400000"/>
                    </a:lnT>
                    <a:lnB w="12700">
                      <a:solidFill>
                        <a:srgbClr val="53585F"/>
                      </a:solidFill>
                      <a:miter lim="400000"/>
                    </a:lnB>
                  </a:tcPr>
                </a:tc>
              </a:tr>
            </a:tbl>
          </a:graphicData>
        </a:graphic>
      </p:graphicFrame>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1303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1303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400" rtl="0" fontAlgn="auto" latinLnBrk="0" hangingPunct="0">
          <a:lnSpc>
            <a:spcPct val="9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